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sldIdLst>
    <p:sldId id="269" r:id="rId5"/>
    <p:sldId id="277" r:id="rId6"/>
    <p:sldId id="276" r:id="rId7"/>
    <p:sldId id="274" r:id="rId8"/>
    <p:sldId id="278" r:id="rId9"/>
    <p:sldId id="286" r:id="rId10"/>
    <p:sldId id="285" r:id="rId11"/>
    <p:sldId id="284" r:id="rId12"/>
    <p:sldId id="258" r:id="rId13"/>
    <p:sldId id="299" r:id="rId14"/>
    <p:sldId id="301" r:id="rId15"/>
    <p:sldId id="287" r:id="rId16"/>
    <p:sldId id="279" r:id="rId17"/>
    <p:sldId id="280" r:id="rId18"/>
    <p:sldId id="281" r:id="rId19"/>
    <p:sldId id="282" r:id="rId20"/>
    <p:sldId id="300"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4" autoAdjust="0"/>
    <p:restoredTop sz="75130" autoAdjust="0"/>
  </p:normalViewPr>
  <p:slideViewPr>
    <p:cSldViewPr snapToGrid="0">
      <p:cViewPr varScale="1">
        <p:scale>
          <a:sx n="113" d="100"/>
          <a:sy n="113" d="100"/>
        </p:scale>
        <p:origin x="282"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1FB1F-223D-455A-A1E6-DF0E1B11FA32}"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CEBA1-F1E6-4372-8262-ABBB401CCE31}" type="slidenum">
              <a:rPr lang="en-US" smtClean="0"/>
              <a:t>‹#›</a:t>
            </a:fld>
            <a:endParaRPr lang="en-US"/>
          </a:p>
        </p:txBody>
      </p:sp>
    </p:spTree>
    <p:extLst>
      <p:ext uri="{BB962C8B-B14F-4D97-AF65-F5344CB8AC3E}">
        <p14:creationId xmlns:p14="http://schemas.microsoft.com/office/powerpoint/2010/main" val="215689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800000"/>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C1DCEBA1-F1E6-4372-8262-ABBB401CCE31}" type="slidenum">
              <a:rPr lang="en-US" smtClean="0"/>
              <a:t>1</a:t>
            </a:fld>
            <a:endParaRPr lang="en-US"/>
          </a:p>
        </p:txBody>
      </p:sp>
    </p:spTree>
    <p:extLst>
      <p:ext uri="{BB962C8B-B14F-4D97-AF65-F5344CB8AC3E}">
        <p14:creationId xmlns:p14="http://schemas.microsoft.com/office/powerpoint/2010/main" val="8308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(6:40) In order to conduct the qualitative and quantitative analyses on prostate images, we processed 65 sample images with and without cancers.</a:t>
            </a:r>
          </a:p>
          <a:p>
            <a:pPr marL="0" indent="0">
              <a:buFont typeface="Wingdings" panose="05000000000000000000" pitchFamily="2" charset="2"/>
              <a:buNone/>
            </a:pPr>
            <a:r>
              <a:rPr lang="en-US" dirty="0"/>
              <a:t>The high-resolution, super-resolution and interpolated versions of these images were presented to 2 radiologists in randomized order. The locations of images for each version are shuffled at each question to avoid biasing the observers. The radiologists were asked to rank the 3 images in terms of perceptual quality judging by several aspects (such as resolution, contrast, noise, discriminability of biological detail etc.) jointly</a:t>
            </a:r>
          </a:p>
          <a:p>
            <a:r>
              <a:rPr lang="en-US" b="1" dirty="0"/>
              <a:t>96.1%</a:t>
            </a:r>
            <a:r>
              <a:rPr lang="en-US" dirty="0"/>
              <a:t> of the images with super-resolution enhancement were voted to have better perceptual quality than the interpolated image. Moreover, </a:t>
            </a:r>
            <a:r>
              <a:rPr lang="en-US" b="1" dirty="0"/>
              <a:t>40.7%</a:t>
            </a:r>
            <a:r>
              <a:rPr lang="en-US" dirty="0"/>
              <a:t> of the enhanced images were voted to have better quality than the HR image, which has twice the resolution and 4 times more voxels than super-resolution model’s input. To evaluate the quantitative performance same set of 65 images were compared with the high resolution ground truth using the state of the art image similarity metrics. Super-resolution images were significantly more similar to high-res images than interpolated images were.</a:t>
            </a:r>
          </a:p>
          <a:p>
            <a:pPr algn="l"/>
            <a:r>
              <a:rPr lang="en-US" sz="1200" b="0" i="0" u="none" strike="noStrike" baseline="0" dirty="0">
                <a:latin typeface="NimbusRomNo9L-Regu"/>
              </a:rPr>
              <a:t>In order to evaluate the diffusion coefficient discrimination, We compared SNR on cancer as well as the cancer-to-healthy prostate contrast ratio metrics. Due to the weighted learning mechanism both SNR and contrast ratio were significantly better than the baseline image.</a:t>
            </a:r>
          </a:p>
        </p:txBody>
      </p:sp>
      <p:sp>
        <p:nvSpPr>
          <p:cNvPr id="4" name="Slide Number Placeholder 3"/>
          <p:cNvSpPr>
            <a:spLocks noGrp="1"/>
          </p:cNvSpPr>
          <p:nvPr>
            <p:ph type="sldNum" sz="quarter" idx="5"/>
          </p:nvPr>
        </p:nvSpPr>
        <p:spPr/>
        <p:txBody>
          <a:bodyPr/>
          <a:lstStyle/>
          <a:p>
            <a:fld id="{C1DCEBA1-F1E6-4372-8262-ABBB401CCE31}" type="slidenum">
              <a:rPr lang="en-US" smtClean="0"/>
              <a:t>10</a:t>
            </a:fld>
            <a:endParaRPr lang="en-US"/>
          </a:p>
        </p:txBody>
      </p:sp>
    </p:spTree>
    <p:extLst>
      <p:ext uri="{BB962C8B-B14F-4D97-AF65-F5344CB8AC3E}">
        <p14:creationId xmlns:p14="http://schemas.microsoft.com/office/powerpoint/2010/main" val="245227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on the left is the ground truth with no motion, the second image is the input image in which the motion is simulated by shifting the isocenter of the field of view at each acquisition. There are two outputs of the super resolution network, o</a:t>
            </a:r>
          </a:p>
        </p:txBody>
      </p:sp>
      <p:sp>
        <p:nvSpPr>
          <p:cNvPr id="4" name="Slide Number Placeholder 3"/>
          <p:cNvSpPr>
            <a:spLocks noGrp="1"/>
          </p:cNvSpPr>
          <p:nvPr>
            <p:ph type="sldNum" sz="quarter" idx="5"/>
          </p:nvPr>
        </p:nvSpPr>
        <p:spPr/>
        <p:txBody>
          <a:bodyPr/>
          <a:lstStyle/>
          <a:p>
            <a:fld id="{C1DCEBA1-F1E6-4372-8262-ABBB401CCE31}" type="slidenum">
              <a:rPr lang="en-US" smtClean="0"/>
              <a:t>17</a:t>
            </a:fld>
            <a:endParaRPr lang="en-US"/>
          </a:p>
        </p:txBody>
      </p:sp>
    </p:spTree>
    <p:extLst>
      <p:ext uri="{BB962C8B-B14F-4D97-AF65-F5344CB8AC3E}">
        <p14:creationId xmlns:p14="http://schemas.microsoft.com/office/powerpoint/2010/main" val="51560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 Since Diffusion weighted </a:t>
            </a:r>
            <a:r>
              <a:rPr lang="en-US" sz="1200" dirty="0"/>
              <a:t>have lower SNRs in addition to lower resolution they are obtained as multiple acquisitions and their average is taken to improve SNR.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However, the molecular motion caused by arteries, or the bulk motion of the prostate happening during and between diffusion sensitizing gradients results in a loss of signal. The direct averaging of acquisitions obscures regions with restricted diffusion.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have recently studied the extend and the effects of this directional and inter-acquisition variation in DWI. On the image you can see the inter-acquisition distributions of voxel diffusion signals calculated over rectum with blue, healthy prostate with green and cancer with red. </a:t>
            </a:r>
          </a:p>
        </p:txBody>
      </p:sp>
      <p:sp>
        <p:nvSpPr>
          <p:cNvPr id="4" name="Slide Number Placeholder 3"/>
          <p:cNvSpPr>
            <a:spLocks noGrp="1"/>
          </p:cNvSpPr>
          <p:nvPr>
            <p:ph type="sldNum" sz="quarter" idx="5"/>
          </p:nvPr>
        </p:nvSpPr>
        <p:spPr/>
        <p:txBody>
          <a:bodyPr/>
          <a:lstStyle/>
          <a:p>
            <a:fld id="{C1DCEBA1-F1E6-4372-8262-ABBB401CCE31}" type="slidenum">
              <a:rPr lang="en-US" smtClean="0"/>
              <a:t>2</a:t>
            </a:fld>
            <a:endParaRPr lang="en-US"/>
          </a:p>
        </p:txBody>
      </p:sp>
    </p:spTree>
    <p:extLst>
      <p:ext uri="{BB962C8B-B14F-4D97-AF65-F5344CB8AC3E}">
        <p14:creationId xmlns:p14="http://schemas.microsoft.com/office/powerpoint/2010/main" val="275430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(1:20) We thought that we could make use of these multiple acquisitions to obtain something better than taking their average. So the purpose of this study is to make use of the multiple diffusion acquisitions to achieve higher spatial resolution and better signal representations – better tissue discrimination between healthy and cancer signals and therefore higher diffusion-coefficient resolution.</a:t>
            </a:r>
          </a:p>
          <a:p>
            <a:endParaRPr lang="en-US" dirty="0"/>
          </a:p>
        </p:txBody>
      </p:sp>
      <p:sp>
        <p:nvSpPr>
          <p:cNvPr id="4" name="Slide Number Placeholder 3"/>
          <p:cNvSpPr>
            <a:spLocks noGrp="1"/>
          </p:cNvSpPr>
          <p:nvPr>
            <p:ph type="sldNum" sz="quarter" idx="5"/>
          </p:nvPr>
        </p:nvSpPr>
        <p:spPr/>
        <p:txBody>
          <a:bodyPr/>
          <a:lstStyle/>
          <a:p>
            <a:fld id="{C1DCEBA1-F1E6-4372-8262-ABBB401CCE31}" type="slidenum">
              <a:rPr lang="en-US" smtClean="0"/>
              <a:t>3</a:t>
            </a:fld>
            <a:endParaRPr lang="en-US"/>
          </a:p>
        </p:txBody>
      </p:sp>
    </p:spTree>
    <p:extLst>
      <p:ext uri="{BB962C8B-B14F-4D97-AF65-F5344CB8AC3E}">
        <p14:creationId xmlns:p14="http://schemas.microsoft.com/office/powerpoint/2010/main" val="405811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(2:20) By definition of the problem that DWI has inherently low resolution, a super-resolution training set of low-res/high-res pairs of diffusion images is not achievable. Therefore, we followed the implicit neural representation architecture. In this model, a high resolution analog image is assumed to be a mathematical function from the space of discrete voxel locations to the range of signal intensity values. The low-res image voxels are then discrete samples of this function. The goal is to learn the best representation of this function.</a:t>
            </a:r>
          </a:p>
        </p:txBody>
      </p:sp>
      <p:sp>
        <p:nvSpPr>
          <p:cNvPr id="4" name="Slide Number Placeholder 3"/>
          <p:cNvSpPr>
            <a:spLocks noGrp="1"/>
          </p:cNvSpPr>
          <p:nvPr>
            <p:ph type="sldNum" sz="quarter" idx="5"/>
          </p:nvPr>
        </p:nvSpPr>
        <p:spPr/>
        <p:txBody>
          <a:bodyPr/>
          <a:lstStyle/>
          <a:p>
            <a:fld id="{C1DCEBA1-F1E6-4372-8262-ABBB401CCE31}" type="slidenum">
              <a:rPr lang="en-US" smtClean="0"/>
              <a:t>4</a:t>
            </a:fld>
            <a:endParaRPr lang="en-US"/>
          </a:p>
        </p:txBody>
      </p:sp>
    </p:spTree>
    <p:extLst>
      <p:ext uri="{BB962C8B-B14F-4D97-AF65-F5344CB8AC3E}">
        <p14:creationId xmlns:p14="http://schemas.microsoft.com/office/powerpoint/2010/main" val="278398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 Theoretically, this model with the blue box learns a globally-trained interpolation function. However, since we have multiple acquisitions of the same image, and if there are millimetric motions of voxels between this images, we can make use of these motions to obtain super-resolution. Therefore we introduce the input perturbation network with the yellow box, that “warps” the input image such that the total reconstruction loss is minimized. Furthermore, we can incorporate learning weights to the reconstruction loss such that the network gives less weight to potentially anomalous acquisitions due to motion-induced signal loss.</a:t>
            </a:r>
          </a:p>
        </p:txBody>
      </p:sp>
      <p:sp>
        <p:nvSpPr>
          <p:cNvPr id="4" name="Slide Number Placeholder 3"/>
          <p:cNvSpPr>
            <a:spLocks noGrp="1"/>
          </p:cNvSpPr>
          <p:nvPr>
            <p:ph type="sldNum" sz="quarter" idx="5"/>
          </p:nvPr>
        </p:nvSpPr>
        <p:spPr/>
        <p:txBody>
          <a:bodyPr/>
          <a:lstStyle/>
          <a:p>
            <a:fld id="{C1DCEBA1-F1E6-4372-8262-ABBB401CCE31}" type="slidenum">
              <a:rPr lang="en-US" smtClean="0"/>
              <a:t>5</a:t>
            </a:fld>
            <a:endParaRPr lang="en-US"/>
          </a:p>
        </p:txBody>
      </p:sp>
    </p:spTree>
    <p:extLst>
      <p:ext uri="{BB962C8B-B14F-4D97-AF65-F5344CB8AC3E}">
        <p14:creationId xmlns:p14="http://schemas.microsoft.com/office/powerpoint/2010/main" val="209810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(3:45) Note that there is no need for high resolution labels for your data to implement this model. That’s why this study is classified as Zero-Shot super-resolution. Implicit neural representation neural network is trained with voxels of the LR image and it is called with a higher resolution grid of inputs to obtain a higher resolution image. However, The question as to whether the new detail that is introduced by the model corresponds to real anatomical detail or actual biomarkers still remains.</a:t>
            </a:r>
          </a:p>
        </p:txBody>
      </p:sp>
      <p:sp>
        <p:nvSpPr>
          <p:cNvPr id="4" name="Slide Number Placeholder 3"/>
          <p:cNvSpPr>
            <a:spLocks noGrp="1"/>
          </p:cNvSpPr>
          <p:nvPr>
            <p:ph type="sldNum" sz="quarter" idx="5"/>
          </p:nvPr>
        </p:nvSpPr>
        <p:spPr/>
        <p:txBody>
          <a:bodyPr/>
          <a:lstStyle/>
          <a:p>
            <a:fld id="{C1DCEBA1-F1E6-4372-8262-ABBB401CCE31}" type="slidenum">
              <a:rPr lang="en-US" smtClean="0"/>
              <a:t>6</a:t>
            </a:fld>
            <a:endParaRPr lang="en-US"/>
          </a:p>
        </p:txBody>
      </p:sp>
    </p:spTree>
    <p:extLst>
      <p:ext uri="{BB962C8B-B14F-4D97-AF65-F5344CB8AC3E}">
        <p14:creationId xmlns:p14="http://schemas.microsoft.com/office/powerpoint/2010/main" val="535160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(4:15) To test this, we implemented two sets of controlled experiments. In the first experiment, we took kiwifruit as a biological phantom, since it is considered by many groups to be a good proxy for prostate in terms of MRI. We scanned the phantom with no-motion and with a simulated motion along the main directions with less than a voxel size translational motion. We also obtained a ultra-high resolution scan to verify visually if the new detail that the model introduces is correct.</a:t>
            </a:r>
          </a:p>
        </p:txBody>
      </p:sp>
      <p:sp>
        <p:nvSpPr>
          <p:cNvPr id="4" name="Slide Number Placeholder 3"/>
          <p:cNvSpPr>
            <a:spLocks noGrp="1"/>
          </p:cNvSpPr>
          <p:nvPr>
            <p:ph type="sldNum" sz="quarter" idx="5"/>
          </p:nvPr>
        </p:nvSpPr>
        <p:spPr/>
        <p:txBody>
          <a:bodyPr/>
          <a:lstStyle/>
          <a:p>
            <a:fld id="{C1DCEBA1-F1E6-4372-8262-ABBB401CCE31}" type="slidenum">
              <a:rPr lang="en-US" smtClean="0"/>
              <a:t>7</a:t>
            </a:fld>
            <a:endParaRPr lang="en-US"/>
          </a:p>
        </p:txBody>
      </p:sp>
    </p:spTree>
    <p:extLst>
      <p:ext uri="{BB962C8B-B14F-4D97-AF65-F5344CB8AC3E}">
        <p14:creationId xmlns:p14="http://schemas.microsoft.com/office/powerpoint/2010/main" val="10749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(5:15) The image on the left is the ground truth with no motion, the second image is the input image in which the motion is simulated by shifting the isocenter of the field of view at each acquisition. The super-resolution output clearly accounts for the motion through its Perturbation Network which was trained in an unsupervised fashion. Some of the new detail that is introduced does not even exist in the no-motion image, which we interpret as “This network converts motion into advantage”</a:t>
            </a:r>
          </a:p>
        </p:txBody>
      </p:sp>
      <p:sp>
        <p:nvSpPr>
          <p:cNvPr id="4" name="Slide Number Placeholder 3"/>
          <p:cNvSpPr>
            <a:spLocks noGrp="1"/>
          </p:cNvSpPr>
          <p:nvPr>
            <p:ph type="sldNum" sz="quarter" idx="5"/>
          </p:nvPr>
        </p:nvSpPr>
        <p:spPr/>
        <p:txBody>
          <a:bodyPr/>
          <a:lstStyle/>
          <a:p>
            <a:fld id="{C1DCEBA1-F1E6-4372-8262-ABBB401CCE31}" type="slidenum">
              <a:rPr lang="en-US" smtClean="0"/>
              <a:t>8</a:t>
            </a:fld>
            <a:endParaRPr lang="en-US"/>
          </a:p>
        </p:txBody>
      </p:sp>
    </p:spTree>
    <p:extLst>
      <p:ext uri="{BB962C8B-B14F-4D97-AF65-F5344CB8AC3E}">
        <p14:creationId xmlns:p14="http://schemas.microsoft.com/office/powerpoint/2010/main" val="78860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(5:40) When we apply the methodology prostate images, we can observe that the network enhances some detail that exist on the diffusion weighted prostate images. Arrows labeled 1 and 2 are ejaculatory ducts and 3 is cancer.</a:t>
            </a:r>
          </a:p>
        </p:txBody>
      </p:sp>
      <p:sp>
        <p:nvSpPr>
          <p:cNvPr id="4" name="Slide Number Placeholder 3"/>
          <p:cNvSpPr>
            <a:spLocks noGrp="1"/>
          </p:cNvSpPr>
          <p:nvPr>
            <p:ph type="sldNum" sz="quarter" idx="5"/>
          </p:nvPr>
        </p:nvSpPr>
        <p:spPr/>
        <p:txBody>
          <a:bodyPr/>
          <a:lstStyle/>
          <a:p>
            <a:fld id="{C1DCEBA1-F1E6-4372-8262-ABBB401CCE31}" type="slidenum">
              <a:rPr lang="en-US" smtClean="0"/>
              <a:t>9</a:t>
            </a:fld>
            <a:endParaRPr lang="en-US"/>
          </a:p>
        </p:txBody>
      </p:sp>
    </p:spTree>
    <p:extLst>
      <p:ext uri="{BB962C8B-B14F-4D97-AF65-F5344CB8AC3E}">
        <p14:creationId xmlns:p14="http://schemas.microsoft.com/office/powerpoint/2010/main" val="2754301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2145AD-E5B0-4FD0-B56B-B49B8B410DB3}"/>
              </a:ext>
            </a:extLst>
          </p:cNvPr>
          <p:cNvSpPr/>
          <p:nvPr userDrawn="1"/>
        </p:nvSpPr>
        <p:spPr>
          <a:xfrm>
            <a:off x="0" y="4674870"/>
            <a:ext cx="9144000" cy="46863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A5D18F-F70F-4E34-AB3D-A7F197436C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13" y="4772025"/>
            <a:ext cx="1364777" cy="274320"/>
          </a:xfrm>
          <a:prstGeom prst="rect">
            <a:avLst/>
          </a:prstGeom>
        </p:spPr>
      </p:pic>
      <p:sp>
        <p:nvSpPr>
          <p:cNvPr id="10" name="TextBox 9">
            <a:extLst>
              <a:ext uri="{FF2B5EF4-FFF2-40B4-BE49-F238E27FC236}">
                <a16:creationId xmlns:a16="http://schemas.microsoft.com/office/drawing/2014/main" id="{21E6A831-7712-4400-9F02-B0372182008F}"/>
              </a:ext>
            </a:extLst>
          </p:cNvPr>
          <p:cNvSpPr txBox="1"/>
          <p:nvPr userDrawn="1"/>
        </p:nvSpPr>
        <p:spPr>
          <a:xfrm>
            <a:off x="6635720" y="4769346"/>
            <a:ext cx="2508280"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Department of Radiology    </a:t>
            </a:r>
            <a:r>
              <a:rPr lang="en-US" sz="800" dirty="0">
                <a:solidFill>
                  <a:schemeClr val="bg1"/>
                </a:solidFill>
                <a:latin typeface="Times New Roman" panose="02020603050405020304" pitchFamily="18" charset="0"/>
                <a:cs typeface="Times New Roman" panose="02020603050405020304" pitchFamily="18" charset="0"/>
              </a:rPr>
              <a:t>RSNA 2022</a:t>
            </a:r>
          </a:p>
        </p:txBody>
      </p:sp>
    </p:spTree>
    <p:extLst>
      <p:ext uri="{BB962C8B-B14F-4D97-AF65-F5344CB8AC3E}">
        <p14:creationId xmlns:p14="http://schemas.microsoft.com/office/powerpoint/2010/main" val="428821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046473-3296-486E-9351-511948493F5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C0B54-85BF-4C30-99AC-F4937104BC6E}" type="slidenum">
              <a:rPr lang="en-US" smtClean="0"/>
              <a:t>‹#›</a:t>
            </a:fld>
            <a:endParaRPr lang="en-US"/>
          </a:p>
        </p:txBody>
      </p:sp>
    </p:spTree>
    <p:extLst>
      <p:ext uri="{BB962C8B-B14F-4D97-AF65-F5344CB8AC3E}">
        <p14:creationId xmlns:p14="http://schemas.microsoft.com/office/powerpoint/2010/main" val="53479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046473-3296-486E-9351-511948493F5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C0B54-85BF-4C30-99AC-F4937104BC6E}" type="slidenum">
              <a:rPr lang="en-US" smtClean="0"/>
              <a:t>‹#›</a:t>
            </a:fld>
            <a:endParaRPr lang="en-US"/>
          </a:p>
        </p:txBody>
      </p:sp>
    </p:spTree>
    <p:extLst>
      <p:ext uri="{BB962C8B-B14F-4D97-AF65-F5344CB8AC3E}">
        <p14:creationId xmlns:p14="http://schemas.microsoft.com/office/powerpoint/2010/main" val="313672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BE162-59EB-45F9-8FCE-59BB76D45308}"/>
              </a:ext>
            </a:extLst>
          </p:cNvPr>
          <p:cNvSpPr/>
          <p:nvPr userDrawn="1"/>
        </p:nvSpPr>
        <p:spPr>
          <a:xfrm>
            <a:off x="0" y="4674870"/>
            <a:ext cx="9144000" cy="46863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D174442-6672-40B7-92E9-7BC3049A11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13" y="4772025"/>
            <a:ext cx="1364777" cy="274320"/>
          </a:xfrm>
          <a:prstGeom prst="rect">
            <a:avLst/>
          </a:prstGeom>
        </p:spPr>
      </p:pic>
      <p:sp>
        <p:nvSpPr>
          <p:cNvPr id="9" name="TextBox 8">
            <a:extLst>
              <a:ext uri="{FF2B5EF4-FFF2-40B4-BE49-F238E27FC236}">
                <a16:creationId xmlns:a16="http://schemas.microsoft.com/office/drawing/2014/main" id="{D6E50A12-5CE3-4D6E-8663-2C4F5EC0861C}"/>
              </a:ext>
            </a:extLst>
          </p:cNvPr>
          <p:cNvSpPr txBox="1"/>
          <p:nvPr userDrawn="1"/>
        </p:nvSpPr>
        <p:spPr>
          <a:xfrm>
            <a:off x="6635720" y="4769346"/>
            <a:ext cx="2508280"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Department of Radiology    </a:t>
            </a:r>
            <a:r>
              <a:rPr lang="en-US" sz="800" dirty="0">
                <a:solidFill>
                  <a:schemeClr val="bg1"/>
                </a:solidFill>
                <a:latin typeface="Times New Roman" panose="02020603050405020304" pitchFamily="18" charset="0"/>
                <a:cs typeface="Times New Roman" panose="02020603050405020304" pitchFamily="18" charset="0"/>
              </a:rPr>
              <a:t>RSNA 2022</a:t>
            </a:r>
          </a:p>
        </p:txBody>
      </p:sp>
    </p:spTree>
    <p:extLst>
      <p:ext uri="{BB962C8B-B14F-4D97-AF65-F5344CB8AC3E}">
        <p14:creationId xmlns:p14="http://schemas.microsoft.com/office/powerpoint/2010/main" val="256998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046473-3296-486E-9351-511948493F58}"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C0B54-85BF-4C30-99AC-F4937104BC6E}" type="slidenum">
              <a:rPr lang="en-US" smtClean="0"/>
              <a:t>‹#›</a:t>
            </a:fld>
            <a:endParaRPr lang="en-US"/>
          </a:p>
        </p:txBody>
      </p:sp>
    </p:spTree>
    <p:extLst>
      <p:ext uri="{BB962C8B-B14F-4D97-AF65-F5344CB8AC3E}">
        <p14:creationId xmlns:p14="http://schemas.microsoft.com/office/powerpoint/2010/main" val="364067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046473-3296-486E-9351-511948493F58}"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C0B54-85BF-4C30-99AC-F4937104BC6E}" type="slidenum">
              <a:rPr lang="en-US" smtClean="0"/>
              <a:t>‹#›</a:t>
            </a:fld>
            <a:endParaRPr lang="en-US"/>
          </a:p>
        </p:txBody>
      </p:sp>
    </p:spTree>
    <p:extLst>
      <p:ext uri="{BB962C8B-B14F-4D97-AF65-F5344CB8AC3E}">
        <p14:creationId xmlns:p14="http://schemas.microsoft.com/office/powerpoint/2010/main" val="42588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046473-3296-486E-9351-511948493F58}"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C0B54-85BF-4C30-99AC-F4937104BC6E}" type="slidenum">
              <a:rPr lang="en-US" smtClean="0"/>
              <a:t>‹#›</a:t>
            </a:fld>
            <a:endParaRPr lang="en-US"/>
          </a:p>
        </p:txBody>
      </p:sp>
    </p:spTree>
    <p:extLst>
      <p:ext uri="{BB962C8B-B14F-4D97-AF65-F5344CB8AC3E}">
        <p14:creationId xmlns:p14="http://schemas.microsoft.com/office/powerpoint/2010/main" val="75511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046473-3296-486E-9351-511948493F58}"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C0B54-85BF-4C30-99AC-F4937104BC6E}" type="slidenum">
              <a:rPr lang="en-US" smtClean="0"/>
              <a:t>‹#›</a:t>
            </a:fld>
            <a:endParaRPr lang="en-US"/>
          </a:p>
        </p:txBody>
      </p:sp>
    </p:spTree>
    <p:extLst>
      <p:ext uri="{BB962C8B-B14F-4D97-AF65-F5344CB8AC3E}">
        <p14:creationId xmlns:p14="http://schemas.microsoft.com/office/powerpoint/2010/main" val="166341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46473-3296-486E-9351-511948493F58}"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C0B54-85BF-4C30-99AC-F4937104BC6E}" type="slidenum">
              <a:rPr lang="en-US" smtClean="0"/>
              <a:t>‹#›</a:t>
            </a:fld>
            <a:endParaRPr lang="en-US"/>
          </a:p>
        </p:txBody>
      </p:sp>
    </p:spTree>
    <p:extLst>
      <p:ext uri="{BB962C8B-B14F-4D97-AF65-F5344CB8AC3E}">
        <p14:creationId xmlns:p14="http://schemas.microsoft.com/office/powerpoint/2010/main" val="149958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A046473-3296-486E-9351-511948493F58}"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C0B54-85BF-4C30-99AC-F4937104BC6E}" type="slidenum">
              <a:rPr lang="en-US" smtClean="0"/>
              <a:t>‹#›</a:t>
            </a:fld>
            <a:endParaRPr lang="en-US"/>
          </a:p>
        </p:txBody>
      </p:sp>
    </p:spTree>
    <p:extLst>
      <p:ext uri="{BB962C8B-B14F-4D97-AF65-F5344CB8AC3E}">
        <p14:creationId xmlns:p14="http://schemas.microsoft.com/office/powerpoint/2010/main" val="63594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A046473-3296-486E-9351-511948493F58}"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C0B54-85BF-4C30-99AC-F4937104BC6E}" type="slidenum">
              <a:rPr lang="en-US" smtClean="0"/>
              <a:t>‹#›</a:t>
            </a:fld>
            <a:endParaRPr lang="en-US"/>
          </a:p>
        </p:txBody>
      </p:sp>
    </p:spTree>
    <p:extLst>
      <p:ext uri="{BB962C8B-B14F-4D97-AF65-F5344CB8AC3E}">
        <p14:creationId xmlns:p14="http://schemas.microsoft.com/office/powerpoint/2010/main" val="199201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A046473-3296-486E-9351-511948493F58}" type="datetimeFigureOut">
              <a:rPr lang="en-US" smtClean="0"/>
              <a:t>12/1/2022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EC0B54-85BF-4C30-99AC-F4937104BC6E}" type="slidenum">
              <a:rPr lang="en-US" smtClean="0"/>
              <a:t>‹#›</a:t>
            </a:fld>
            <a:endParaRPr lang="en-US"/>
          </a:p>
        </p:txBody>
      </p:sp>
    </p:spTree>
    <p:extLst>
      <p:ext uri="{BB962C8B-B14F-4D97-AF65-F5344CB8AC3E}">
        <p14:creationId xmlns:p14="http://schemas.microsoft.com/office/powerpoint/2010/main" val="826464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4E87AC-B220-4089-AD28-5D22220AF760}"/>
              </a:ext>
            </a:extLst>
          </p:cNvPr>
          <p:cNvSpPr txBox="1"/>
          <p:nvPr/>
        </p:nvSpPr>
        <p:spPr>
          <a:xfrm>
            <a:off x="513560" y="667107"/>
            <a:ext cx="7962046" cy="830997"/>
          </a:xfrm>
          <a:prstGeom prst="rect">
            <a:avLst/>
          </a:prstGeom>
          <a:noFill/>
        </p:spPr>
        <p:txBody>
          <a:bodyPr wrap="square" rtlCol="0">
            <a:spAutoFit/>
          </a:bodyPr>
          <a:lstStyle/>
          <a:p>
            <a:pPr algn="ctr"/>
            <a:r>
              <a:rPr lang="en-US" sz="2400" dirty="0">
                <a:solidFill>
                  <a:srgbClr val="800000"/>
                </a:solidFill>
                <a:cs typeface="Arial" panose="020B0604020202020204" pitchFamily="34" charset="0"/>
              </a:rPr>
              <a:t>Zero-Resource Super-Resolution for Diffusion-Weighted Prostate Images</a:t>
            </a:r>
          </a:p>
        </p:txBody>
      </p:sp>
      <p:sp>
        <p:nvSpPr>
          <p:cNvPr id="5" name="TextBox 4">
            <a:extLst>
              <a:ext uri="{FF2B5EF4-FFF2-40B4-BE49-F238E27FC236}">
                <a16:creationId xmlns:a16="http://schemas.microsoft.com/office/drawing/2014/main" id="{6D53394E-08C7-462B-80FD-49669BACDD68}"/>
              </a:ext>
            </a:extLst>
          </p:cNvPr>
          <p:cNvSpPr txBox="1"/>
          <p:nvPr/>
        </p:nvSpPr>
        <p:spPr>
          <a:xfrm>
            <a:off x="1" y="2413783"/>
            <a:ext cx="9143999" cy="1118255"/>
          </a:xfrm>
          <a:prstGeom prst="rect">
            <a:avLst/>
          </a:prstGeom>
          <a:noFill/>
        </p:spPr>
        <p:txBody>
          <a:bodyPr wrap="square" rtlCol="0">
            <a:spAutoFit/>
          </a:bodyPr>
          <a:lstStyle/>
          <a:p>
            <a:pPr algn="ctr"/>
            <a:r>
              <a:rPr lang="en-US" sz="1600" dirty="0"/>
              <a:t>Batuhan Gundogdu</a:t>
            </a:r>
            <a:r>
              <a:rPr lang="en-US" sz="1600" baseline="30000" dirty="0"/>
              <a:t>1,2 </a:t>
            </a:r>
            <a:r>
              <a:rPr lang="en-US" sz="1600" dirty="0"/>
              <a:t>, Milica Medved</a:t>
            </a:r>
            <a:r>
              <a:rPr lang="en-US" sz="1600" baseline="30000" dirty="0"/>
              <a:t>1,2 </a:t>
            </a:r>
            <a:r>
              <a:rPr lang="en-US" sz="1600" dirty="0"/>
              <a:t>, Aritrick Chatterjee</a:t>
            </a:r>
            <a:r>
              <a:rPr lang="en-US" sz="1600" baseline="30000" dirty="0"/>
              <a:t>1,2</a:t>
            </a:r>
            <a:r>
              <a:rPr lang="en-US" sz="1600" dirty="0"/>
              <a:t>, Grace H. Lee, Nisa Cem Oren,</a:t>
            </a:r>
            <a:br>
              <a:rPr lang="en-US" sz="1600" baseline="30000" dirty="0"/>
            </a:br>
            <a:r>
              <a:rPr lang="en-US" sz="1600" dirty="0"/>
              <a:t> Aytekin Oto</a:t>
            </a:r>
            <a:r>
              <a:rPr lang="en-US" sz="1600" baseline="30000" dirty="0"/>
              <a:t>1,2</a:t>
            </a:r>
            <a:r>
              <a:rPr lang="en-US" sz="1600" dirty="0"/>
              <a:t>, Gregory S Karczmar</a:t>
            </a:r>
            <a:r>
              <a:rPr lang="en-US" sz="1600" baseline="30000" dirty="0"/>
              <a:t>1,2</a:t>
            </a:r>
            <a:br>
              <a:rPr lang="en-US" sz="1600" baseline="30000" dirty="0"/>
            </a:br>
            <a:endParaRPr lang="en-US" sz="1600" baseline="30000" dirty="0"/>
          </a:p>
          <a:p>
            <a:pPr algn="ctr"/>
            <a:r>
              <a:rPr lang="en-US" sz="1200" baseline="30000" dirty="0"/>
              <a:t>1</a:t>
            </a:r>
            <a:r>
              <a:rPr lang="en-US" sz="1200" dirty="0"/>
              <a:t>Department of Radiology, The University of Chicago, Chicago, IL, United States, </a:t>
            </a:r>
            <a:br>
              <a:rPr lang="en-US" sz="1200" dirty="0"/>
            </a:br>
            <a:r>
              <a:rPr lang="en-US" sz="1200" baseline="30000" dirty="0"/>
              <a:t>2</a:t>
            </a:r>
            <a:r>
              <a:rPr lang="en-US" sz="1200" dirty="0"/>
              <a:t>Sanford J. Grossman Center of Excellence in Prostate Imaging and Image Guided Therapy, The University of Chicago, Chicago, IL, United States</a:t>
            </a:r>
          </a:p>
        </p:txBody>
      </p:sp>
    </p:spTree>
    <p:extLst>
      <p:ext uri="{BB962C8B-B14F-4D97-AF65-F5344CB8AC3E}">
        <p14:creationId xmlns:p14="http://schemas.microsoft.com/office/powerpoint/2010/main" val="4063253739"/>
      </p:ext>
    </p:extLst>
  </p:cSld>
  <p:clrMapOvr>
    <a:masterClrMapping/>
  </p:clrMapOvr>
  <mc:AlternateContent xmlns:mc="http://schemas.openxmlformats.org/markup-compatibility/2006" xmlns:p14="http://schemas.microsoft.com/office/powerpoint/2010/main">
    <mc:Choice Requires="p14">
      <p:transition spd="slow" p14:dur="2000" advTm="10628"/>
    </mc:Choice>
    <mc:Fallback xmlns="">
      <p:transition spd="slow" advTm="106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30C57F-90FC-4520-9BC2-A3FB58BF9A63}"/>
              </a:ext>
            </a:extLst>
          </p:cNvPr>
          <p:cNvSpPr txBox="1"/>
          <p:nvPr/>
        </p:nvSpPr>
        <p:spPr>
          <a:xfrm>
            <a:off x="855002" y="213644"/>
            <a:ext cx="3036276" cy="400110"/>
          </a:xfrm>
          <a:prstGeom prst="rect">
            <a:avLst/>
          </a:prstGeom>
          <a:noFill/>
        </p:spPr>
        <p:txBody>
          <a:bodyPr wrap="square" rtlCol="0">
            <a:spAutoFit/>
          </a:bodyPr>
          <a:lstStyle/>
          <a:p>
            <a:pPr algn="just"/>
            <a:r>
              <a:rPr lang="en-US" sz="2000" b="1" dirty="0"/>
              <a:t>Qualitative Analysis </a:t>
            </a:r>
            <a:endParaRPr lang="en-US" sz="1600" dirty="0"/>
          </a:p>
        </p:txBody>
      </p:sp>
      <p:sp>
        <p:nvSpPr>
          <p:cNvPr id="3" name="TextBox 2">
            <a:extLst>
              <a:ext uri="{FF2B5EF4-FFF2-40B4-BE49-F238E27FC236}">
                <a16:creationId xmlns:a16="http://schemas.microsoft.com/office/drawing/2014/main" id="{D7B62408-A85C-43F1-A29E-95E551ECBAFE}"/>
              </a:ext>
            </a:extLst>
          </p:cNvPr>
          <p:cNvSpPr txBox="1"/>
          <p:nvPr/>
        </p:nvSpPr>
        <p:spPr>
          <a:xfrm>
            <a:off x="170418" y="759419"/>
            <a:ext cx="4025550" cy="4247317"/>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2 radiologists voted for perceptual quality of 65 images</a:t>
            </a:r>
          </a:p>
          <a:p>
            <a:endParaRPr lang="en-US" dirty="0"/>
          </a:p>
          <a:p>
            <a:pPr marL="285750" indent="-285750">
              <a:buFont typeface="Arial" panose="020B0604020202020204" pitchFamily="34" charset="0"/>
              <a:buChar char="•"/>
            </a:pPr>
            <a:r>
              <a:rPr lang="en-US" b="1" dirty="0"/>
              <a:t>96.1%</a:t>
            </a:r>
            <a:r>
              <a:rPr lang="en-US" dirty="0"/>
              <a:t> of SR were voted to be better than interpolation.</a:t>
            </a:r>
          </a:p>
          <a:p>
            <a:endParaRPr lang="en-US" dirty="0"/>
          </a:p>
          <a:p>
            <a:pPr marL="285750" indent="-285750">
              <a:buFont typeface="Arial" panose="020B0604020202020204" pitchFamily="34" charset="0"/>
              <a:buChar char="•"/>
            </a:pPr>
            <a:r>
              <a:rPr lang="en-US" dirty="0"/>
              <a:t>Also </a:t>
            </a:r>
            <a:r>
              <a:rPr lang="en-US" b="1" dirty="0"/>
              <a:t>40.7%</a:t>
            </a:r>
            <a:r>
              <a:rPr lang="en-US" dirty="0"/>
              <a:t> of SR were voted to be better than the HR image, which has twice the resolution and 4 times more voxels than super-resolution model’s input.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pic>
        <p:nvPicPr>
          <p:cNvPr id="6" name="Picture 5">
            <a:extLst>
              <a:ext uri="{FF2B5EF4-FFF2-40B4-BE49-F238E27FC236}">
                <a16:creationId xmlns:a16="http://schemas.microsoft.com/office/drawing/2014/main" id="{E31F830D-22EA-4EA4-9992-361D2130BD35}"/>
              </a:ext>
            </a:extLst>
          </p:cNvPr>
          <p:cNvPicPr>
            <a:picLocks noChangeAspect="1"/>
          </p:cNvPicPr>
          <p:nvPr/>
        </p:nvPicPr>
        <p:blipFill rotWithShape="1">
          <a:blip r:embed="rId3"/>
          <a:srcRect l="3140" r="3329"/>
          <a:stretch/>
        </p:blipFill>
        <p:spPr>
          <a:xfrm>
            <a:off x="4355556" y="1296144"/>
            <a:ext cx="4788444" cy="1265446"/>
          </a:xfrm>
          <a:prstGeom prst="rect">
            <a:avLst/>
          </a:prstGeom>
        </p:spPr>
      </p:pic>
      <p:sp>
        <p:nvSpPr>
          <p:cNvPr id="7" name="TextBox 6">
            <a:extLst>
              <a:ext uri="{FF2B5EF4-FFF2-40B4-BE49-F238E27FC236}">
                <a16:creationId xmlns:a16="http://schemas.microsoft.com/office/drawing/2014/main" id="{17FB3FD5-E0DB-4AB8-8B0F-05FD8280CBBD}"/>
              </a:ext>
            </a:extLst>
          </p:cNvPr>
          <p:cNvSpPr txBox="1"/>
          <p:nvPr/>
        </p:nvSpPr>
        <p:spPr>
          <a:xfrm>
            <a:off x="5252722" y="231887"/>
            <a:ext cx="3036276" cy="400110"/>
          </a:xfrm>
          <a:prstGeom prst="rect">
            <a:avLst/>
          </a:prstGeom>
          <a:noFill/>
        </p:spPr>
        <p:txBody>
          <a:bodyPr wrap="square" rtlCol="0">
            <a:spAutoFit/>
          </a:bodyPr>
          <a:lstStyle/>
          <a:p>
            <a:pPr algn="just"/>
            <a:r>
              <a:rPr lang="en-US" sz="2000" b="1" dirty="0"/>
              <a:t>Quantitative Analysis </a:t>
            </a:r>
            <a:endParaRPr lang="en-US" sz="1600" dirty="0"/>
          </a:p>
        </p:txBody>
      </p:sp>
      <p:cxnSp>
        <p:nvCxnSpPr>
          <p:cNvPr id="9" name="Straight Connector 8">
            <a:extLst>
              <a:ext uri="{FF2B5EF4-FFF2-40B4-BE49-F238E27FC236}">
                <a16:creationId xmlns:a16="http://schemas.microsoft.com/office/drawing/2014/main" id="{56125CC8-DC59-4241-9F41-BBA5A14A3640}"/>
              </a:ext>
            </a:extLst>
          </p:cNvPr>
          <p:cNvCxnSpPr/>
          <p:nvPr/>
        </p:nvCxnSpPr>
        <p:spPr>
          <a:xfrm>
            <a:off x="4244732" y="86360"/>
            <a:ext cx="35560" cy="453136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95457D-EE74-4392-A7DC-6DF75DE7C63C}"/>
              </a:ext>
            </a:extLst>
          </p:cNvPr>
          <p:cNvSpPr txBox="1"/>
          <p:nvPr/>
        </p:nvSpPr>
        <p:spPr>
          <a:xfrm>
            <a:off x="4329056" y="759419"/>
            <a:ext cx="4731588" cy="646331"/>
          </a:xfrm>
          <a:prstGeom prst="rect">
            <a:avLst/>
          </a:prstGeom>
          <a:noFill/>
        </p:spPr>
        <p:txBody>
          <a:bodyPr wrap="square" rtlCol="0">
            <a:spAutoFit/>
          </a:bodyPr>
          <a:lstStyle/>
          <a:p>
            <a:r>
              <a:rPr lang="en-US" dirty="0"/>
              <a:t>Calculated structural and feature similarity scores for the same 65 images</a:t>
            </a:r>
          </a:p>
        </p:txBody>
      </p:sp>
      <p:sp>
        <p:nvSpPr>
          <p:cNvPr id="12" name="TextBox 11">
            <a:extLst>
              <a:ext uri="{FF2B5EF4-FFF2-40B4-BE49-F238E27FC236}">
                <a16:creationId xmlns:a16="http://schemas.microsoft.com/office/drawing/2014/main" id="{986C82A5-1A48-4491-858D-F68D5FA25B47}"/>
              </a:ext>
            </a:extLst>
          </p:cNvPr>
          <p:cNvSpPr txBox="1"/>
          <p:nvPr/>
        </p:nvSpPr>
        <p:spPr>
          <a:xfrm>
            <a:off x="4355556" y="2780614"/>
            <a:ext cx="4941298" cy="1477328"/>
          </a:xfrm>
          <a:prstGeom prst="rect">
            <a:avLst/>
          </a:prstGeom>
          <a:noFill/>
        </p:spPr>
        <p:txBody>
          <a:bodyPr wrap="square">
            <a:spAutoFit/>
          </a:bodyPr>
          <a:lstStyle/>
          <a:p>
            <a:pPr algn="l"/>
            <a:r>
              <a:rPr lang="en-US" dirty="0">
                <a:latin typeface="NimbusRomNo9L-Regu"/>
              </a:rPr>
              <a:t>Also evaluated on 12 cancer patients</a:t>
            </a:r>
            <a:endParaRPr lang="en-US" sz="1800" b="0" i="0" u="none" strike="noStrike" baseline="0" dirty="0">
              <a:latin typeface="NimbusRomNo9L-Regu"/>
            </a:endParaRPr>
          </a:p>
          <a:p>
            <a:pPr marL="742950" lvl="1" indent="-285750">
              <a:buFont typeface="Arial" panose="020B0604020202020204" pitchFamily="34" charset="0"/>
              <a:buChar char="•"/>
            </a:pPr>
            <a:r>
              <a:rPr lang="en-US" dirty="0">
                <a:latin typeface="NimbusRomNo9L-Regu"/>
              </a:rPr>
              <a:t>C</a:t>
            </a:r>
            <a:r>
              <a:rPr lang="en-US" b="0" i="0" u="none" strike="noStrike" baseline="0" dirty="0">
                <a:latin typeface="NimbusRomNo9L-Regu"/>
              </a:rPr>
              <a:t>ancer-to-healthy prostate contrast ratio </a:t>
            </a:r>
          </a:p>
          <a:p>
            <a:pPr algn="l"/>
            <a:r>
              <a:rPr lang="en-US" sz="1800" b="0" i="0" u="none" strike="noStrike" baseline="0" dirty="0">
                <a:latin typeface="CMR10"/>
              </a:rPr>
              <a:t>		26%</a:t>
            </a:r>
            <a:endParaRPr lang="en-US" dirty="0">
              <a:latin typeface="NimbusRomNo9L-Regu"/>
            </a:endParaRPr>
          </a:p>
          <a:p>
            <a:pPr marL="742950" lvl="1" indent="-285750">
              <a:buFont typeface="Arial" panose="020B0604020202020204" pitchFamily="34" charset="0"/>
              <a:buChar char="•"/>
            </a:pPr>
            <a:r>
              <a:rPr lang="en-US" b="0" i="0" u="none" strike="noStrike" baseline="0" dirty="0">
                <a:latin typeface="NimbusRomNo9L-Regu"/>
              </a:rPr>
              <a:t>Signal to noise ratio</a:t>
            </a:r>
          </a:p>
          <a:p>
            <a:pPr algn="l"/>
            <a:r>
              <a:rPr lang="en-US" dirty="0">
                <a:latin typeface="NimbusRomNo9L-Regu"/>
              </a:rPr>
              <a:t>		</a:t>
            </a:r>
            <a:r>
              <a:rPr lang="en-US" sz="1800" b="0" i="0" u="none" strike="noStrike" baseline="0" dirty="0">
                <a:latin typeface="CMR10"/>
              </a:rPr>
              <a:t>3% </a:t>
            </a:r>
            <a:endParaRPr lang="en-US" dirty="0"/>
          </a:p>
        </p:txBody>
      </p:sp>
      <p:sp>
        <p:nvSpPr>
          <p:cNvPr id="14" name="Arrow: Right 13">
            <a:extLst>
              <a:ext uri="{FF2B5EF4-FFF2-40B4-BE49-F238E27FC236}">
                <a16:creationId xmlns:a16="http://schemas.microsoft.com/office/drawing/2014/main" id="{CABDED52-5FDD-46FC-B13A-3A21297F6F56}"/>
              </a:ext>
            </a:extLst>
          </p:cNvPr>
          <p:cNvSpPr/>
          <p:nvPr/>
        </p:nvSpPr>
        <p:spPr>
          <a:xfrm rot="16200000">
            <a:off x="5859780" y="3369567"/>
            <a:ext cx="167640" cy="22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C72887B-DD0A-4074-875E-EBCF1D7495F0}"/>
              </a:ext>
            </a:extLst>
          </p:cNvPr>
          <p:cNvSpPr/>
          <p:nvPr/>
        </p:nvSpPr>
        <p:spPr>
          <a:xfrm rot="16200000">
            <a:off x="5737860" y="3928367"/>
            <a:ext cx="167640" cy="223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76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0B6CC2-6758-4EB3-979B-915B3EC5BCCA}"/>
              </a:ext>
            </a:extLst>
          </p:cNvPr>
          <p:cNvSpPr txBox="1"/>
          <p:nvPr/>
        </p:nvSpPr>
        <p:spPr>
          <a:xfrm>
            <a:off x="202663" y="258152"/>
            <a:ext cx="9021337" cy="400110"/>
          </a:xfrm>
          <a:prstGeom prst="rect">
            <a:avLst/>
          </a:prstGeom>
          <a:noFill/>
        </p:spPr>
        <p:txBody>
          <a:bodyPr wrap="square" rtlCol="0">
            <a:spAutoFit/>
          </a:bodyPr>
          <a:lstStyle/>
          <a:p>
            <a:pPr algn="just"/>
            <a:r>
              <a:rPr lang="en-US" sz="2000" b="1" dirty="0"/>
              <a:t>Conclusion</a:t>
            </a:r>
            <a:endParaRPr lang="en-US" sz="1600" dirty="0"/>
          </a:p>
        </p:txBody>
      </p:sp>
      <p:sp>
        <p:nvSpPr>
          <p:cNvPr id="3" name="TextBox 2">
            <a:extLst>
              <a:ext uri="{FF2B5EF4-FFF2-40B4-BE49-F238E27FC236}">
                <a16:creationId xmlns:a16="http://schemas.microsoft.com/office/drawing/2014/main" id="{A1649C7C-6333-485F-AA1D-6ABE9B2C9EF1}"/>
              </a:ext>
            </a:extLst>
          </p:cNvPr>
          <p:cNvSpPr txBox="1"/>
          <p:nvPr/>
        </p:nvSpPr>
        <p:spPr>
          <a:xfrm>
            <a:off x="170418" y="759419"/>
            <a:ext cx="8699810" cy="258532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It is possible to obtain super-resolution with zero-shot deep learning, making use of motion between multiple acquisitions of diffusion MRI.</a:t>
            </a:r>
          </a:p>
          <a:p>
            <a:endParaRPr lang="en-US" dirty="0"/>
          </a:p>
          <a:p>
            <a:pPr marL="285750" indent="-285750">
              <a:buFont typeface="Arial" panose="020B0604020202020204" pitchFamily="34" charset="0"/>
              <a:buChar char="•"/>
            </a:pPr>
            <a:r>
              <a:rPr lang="en-US" dirty="0"/>
              <a:t>Weighted training mechanism can help account for motion-induced signal loss occurring at some of the acquisitions to increase susceptibility of restricted diffusion.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54369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572385-4798-4193-8B85-88815EDF07ED}"/>
              </a:ext>
            </a:extLst>
          </p:cNvPr>
          <p:cNvSpPr txBox="1"/>
          <p:nvPr/>
        </p:nvSpPr>
        <p:spPr>
          <a:xfrm>
            <a:off x="7065743" y="2762592"/>
            <a:ext cx="1849657" cy="400110"/>
          </a:xfrm>
          <a:prstGeom prst="rect">
            <a:avLst/>
          </a:prstGeom>
          <a:noFill/>
        </p:spPr>
        <p:txBody>
          <a:bodyPr wrap="square" rtlCol="0">
            <a:spAutoFit/>
          </a:bodyPr>
          <a:lstStyle/>
          <a:p>
            <a:pPr algn="just"/>
            <a:r>
              <a:rPr lang="en-US" sz="2000" b="1" dirty="0"/>
              <a:t>Questions?</a:t>
            </a:r>
            <a:endParaRPr lang="en-US" sz="1600" dirty="0"/>
          </a:p>
        </p:txBody>
      </p:sp>
    </p:spTree>
    <p:extLst>
      <p:ext uri="{BB962C8B-B14F-4D97-AF65-F5344CB8AC3E}">
        <p14:creationId xmlns:p14="http://schemas.microsoft.com/office/powerpoint/2010/main" val="357843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AD0F4B0-98E2-4DFE-8C45-2FE63F2F2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33" y="175847"/>
            <a:ext cx="7867134" cy="4435090"/>
          </a:xfrm>
          <a:prstGeom prst="rect">
            <a:avLst/>
          </a:prstGeom>
        </p:spPr>
      </p:pic>
      <p:sp>
        <p:nvSpPr>
          <p:cNvPr id="4" name="Rectangle 3">
            <a:extLst>
              <a:ext uri="{FF2B5EF4-FFF2-40B4-BE49-F238E27FC236}">
                <a16:creationId xmlns:a16="http://schemas.microsoft.com/office/drawing/2014/main" id="{9044DD00-5306-4773-92F8-9A0229736FDE}"/>
              </a:ext>
            </a:extLst>
          </p:cNvPr>
          <p:cNvSpPr/>
          <p:nvPr/>
        </p:nvSpPr>
        <p:spPr>
          <a:xfrm>
            <a:off x="914400" y="2903973"/>
            <a:ext cx="4240403" cy="1706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98B424D-49EF-44D7-9C74-6B42F428385A}"/>
              </a:ext>
            </a:extLst>
          </p:cNvPr>
          <p:cNvSpPr/>
          <p:nvPr/>
        </p:nvSpPr>
        <p:spPr>
          <a:xfrm>
            <a:off x="5154803" y="437104"/>
            <a:ext cx="3210449" cy="155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8919CD-8C06-49A1-9DC8-93095026C537}"/>
              </a:ext>
            </a:extLst>
          </p:cNvPr>
          <p:cNvSpPr/>
          <p:nvPr/>
        </p:nvSpPr>
        <p:spPr>
          <a:xfrm>
            <a:off x="5496448" y="835897"/>
            <a:ext cx="3210449" cy="2163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8B0EA4-8FA0-4F3D-B745-F2220E279202}"/>
              </a:ext>
            </a:extLst>
          </p:cNvPr>
          <p:cNvSpPr/>
          <p:nvPr/>
        </p:nvSpPr>
        <p:spPr>
          <a:xfrm>
            <a:off x="4784690" y="2951703"/>
            <a:ext cx="4240403" cy="1706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91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AD0F4B0-98E2-4DFE-8C45-2FE63F2F2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33" y="175847"/>
            <a:ext cx="7867134" cy="4435090"/>
          </a:xfrm>
          <a:prstGeom prst="rect">
            <a:avLst/>
          </a:prstGeom>
        </p:spPr>
      </p:pic>
      <p:sp>
        <p:nvSpPr>
          <p:cNvPr id="4" name="Rectangle 3">
            <a:extLst>
              <a:ext uri="{FF2B5EF4-FFF2-40B4-BE49-F238E27FC236}">
                <a16:creationId xmlns:a16="http://schemas.microsoft.com/office/drawing/2014/main" id="{9044DD00-5306-4773-92F8-9A0229736FDE}"/>
              </a:ext>
            </a:extLst>
          </p:cNvPr>
          <p:cNvSpPr/>
          <p:nvPr/>
        </p:nvSpPr>
        <p:spPr>
          <a:xfrm>
            <a:off x="914400" y="2903973"/>
            <a:ext cx="4240403" cy="1706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8B0EA4-8FA0-4F3D-B745-F2220E279202}"/>
              </a:ext>
            </a:extLst>
          </p:cNvPr>
          <p:cNvSpPr/>
          <p:nvPr/>
        </p:nvSpPr>
        <p:spPr>
          <a:xfrm>
            <a:off x="4784690" y="2951703"/>
            <a:ext cx="4240403" cy="1706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99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AD0F4B0-98E2-4DFE-8C45-2FE63F2F2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33" y="175847"/>
            <a:ext cx="7867134" cy="4435090"/>
          </a:xfrm>
          <a:prstGeom prst="rect">
            <a:avLst/>
          </a:prstGeom>
        </p:spPr>
      </p:pic>
      <p:sp>
        <p:nvSpPr>
          <p:cNvPr id="7" name="Rectangle 6">
            <a:extLst>
              <a:ext uri="{FF2B5EF4-FFF2-40B4-BE49-F238E27FC236}">
                <a16:creationId xmlns:a16="http://schemas.microsoft.com/office/drawing/2014/main" id="{0E8B0EA4-8FA0-4F3D-B745-F2220E279202}"/>
              </a:ext>
            </a:extLst>
          </p:cNvPr>
          <p:cNvSpPr/>
          <p:nvPr/>
        </p:nvSpPr>
        <p:spPr>
          <a:xfrm>
            <a:off x="4767944" y="2951703"/>
            <a:ext cx="4257150" cy="1706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79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AD0F4B0-98E2-4DFE-8C45-2FE63F2F2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33" y="175847"/>
            <a:ext cx="7867134" cy="4435090"/>
          </a:xfrm>
          <a:prstGeom prst="rect">
            <a:avLst/>
          </a:prstGeom>
        </p:spPr>
      </p:pic>
    </p:spTree>
    <p:extLst>
      <p:ext uri="{BB962C8B-B14F-4D97-AF65-F5344CB8AC3E}">
        <p14:creationId xmlns:p14="http://schemas.microsoft.com/office/powerpoint/2010/main" val="127648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invertebrate, different, close&#10;&#10;Description automatically generated">
            <a:extLst>
              <a:ext uri="{FF2B5EF4-FFF2-40B4-BE49-F238E27FC236}">
                <a16:creationId xmlns:a16="http://schemas.microsoft.com/office/drawing/2014/main" id="{119F1084-1A6F-466B-8747-8E6447B0FD95}"/>
              </a:ext>
            </a:extLst>
          </p:cNvPr>
          <p:cNvPicPr>
            <a:picLocks noChangeAspect="1"/>
          </p:cNvPicPr>
          <p:nvPr/>
        </p:nvPicPr>
        <p:blipFill rotWithShape="1">
          <a:blip r:embed="rId3">
            <a:extLst>
              <a:ext uri="{28A0092B-C50C-407E-A947-70E740481C1C}">
                <a14:useLocalDpi xmlns:a14="http://schemas.microsoft.com/office/drawing/2010/main" val="0"/>
              </a:ext>
            </a:extLst>
          </a:blip>
          <a:srcRect l="26546" t="6533" r="52071" b="2119"/>
          <a:stretch/>
        </p:blipFill>
        <p:spPr>
          <a:xfrm>
            <a:off x="5339142" y="1649296"/>
            <a:ext cx="1704168" cy="1727200"/>
          </a:xfrm>
          <a:prstGeom prst="rect">
            <a:avLst/>
          </a:prstGeom>
        </p:spPr>
      </p:pic>
      <p:pic>
        <p:nvPicPr>
          <p:cNvPr id="9" name="Picture 8" descr="A picture containing indoor, invertebrate, different, close&#10;&#10;Description automatically generated">
            <a:extLst>
              <a:ext uri="{FF2B5EF4-FFF2-40B4-BE49-F238E27FC236}">
                <a16:creationId xmlns:a16="http://schemas.microsoft.com/office/drawing/2014/main" id="{CEBBE9E2-31AC-4729-A0D0-08D3E82DD733}"/>
              </a:ext>
            </a:extLst>
          </p:cNvPr>
          <p:cNvPicPr>
            <a:picLocks noChangeAspect="1"/>
          </p:cNvPicPr>
          <p:nvPr/>
        </p:nvPicPr>
        <p:blipFill rotWithShape="1">
          <a:blip r:embed="rId3">
            <a:extLst>
              <a:ext uri="{28A0092B-C50C-407E-A947-70E740481C1C}">
                <a14:useLocalDpi xmlns:a14="http://schemas.microsoft.com/office/drawing/2010/main" val="0"/>
              </a:ext>
            </a:extLst>
          </a:blip>
          <a:srcRect l="445" t="7765" r="77824"/>
          <a:stretch/>
        </p:blipFill>
        <p:spPr>
          <a:xfrm>
            <a:off x="1862949" y="1649297"/>
            <a:ext cx="1761433" cy="1773841"/>
          </a:xfrm>
          <a:prstGeom prst="rect">
            <a:avLst/>
          </a:prstGeom>
        </p:spPr>
      </p:pic>
      <p:pic>
        <p:nvPicPr>
          <p:cNvPr id="10" name="Picture 9" descr="A picture containing indoor, invertebrate, different, close&#10;&#10;Description automatically generated">
            <a:extLst>
              <a:ext uri="{FF2B5EF4-FFF2-40B4-BE49-F238E27FC236}">
                <a16:creationId xmlns:a16="http://schemas.microsoft.com/office/drawing/2014/main" id="{DE5465BC-B448-4888-B8F0-F6D2710A8684}"/>
              </a:ext>
            </a:extLst>
          </p:cNvPr>
          <p:cNvPicPr>
            <a:picLocks noChangeAspect="1"/>
          </p:cNvPicPr>
          <p:nvPr/>
        </p:nvPicPr>
        <p:blipFill rotWithShape="1">
          <a:blip r:embed="rId3">
            <a:extLst>
              <a:ext uri="{28A0092B-C50C-407E-A947-70E740481C1C}">
                <a14:useLocalDpi xmlns:a14="http://schemas.microsoft.com/office/drawing/2010/main" val="0"/>
              </a:ext>
            </a:extLst>
          </a:blip>
          <a:srcRect l="78078" t="7549"/>
          <a:stretch/>
        </p:blipFill>
        <p:spPr>
          <a:xfrm>
            <a:off x="7016965" y="1649297"/>
            <a:ext cx="1772888" cy="1773841"/>
          </a:xfrm>
          <a:prstGeom prst="rect">
            <a:avLst/>
          </a:prstGeom>
        </p:spPr>
      </p:pic>
      <p:pic>
        <p:nvPicPr>
          <p:cNvPr id="11" name="Picture 10" descr="A picture containing indoor, invertebrate, different, close&#10;&#10;Description automatically generated">
            <a:extLst>
              <a:ext uri="{FF2B5EF4-FFF2-40B4-BE49-F238E27FC236}">
                <a16:creationId xmlns:a16="http://schemas.microsoft.com/office/drawing/2014/main" id="{2D5ADED9-3475-4B5B-9D62-C1C483CDAB1F}"/>
              </a:ext>
            </a:extLst>
          </p:cNvPr>
          <p:cNvPicPr>
            <a:picLocks noChangeAspect="1"/>
          </p:cNvPicPr>
          <p:nvPr/>
        </p:nvPicPr>
        <p:blipFill rotWithShape="1">
          <a:blip r:embed="rId3">
            <a:extLst>
              <a:ext uri="{28A0092B-C50C-407E-A947-70E740481C1C}">
                <a14:useLocalDpi xmlns:a14="http://schemas.microsoft.com/office/drawing/2010/main" val="0"/>
              </a:ext>
            </a:extLst>
          </a:blip>
          <a:srcRect l="52233" t="7726" r="26043" b="27"/>
          <a:stretch/>
        </p:blipFill>
        <p:spPr>
          <a:xfrm>
            <a:off x="117472" y="1649298"/>
            <a:ext cx="1760717" cy="1773841"/>
          </a:xfrm>
          <a:prstGeom prst="rect">
            <a:avLst/>
          </a:prstGeom>
        </p:spPr>
      </p:pic>
      <p:pic>
        <p:nvPicPr>
          <p:cNvPr id="12" name="Picture 11" descr="A picture containing close&#10;&#10;Description automatically generated">
            <a:extLst>
              <a:ext uri="{FF2B5EF4-FFF2-40B4-BE49-F238E27FC236}">
                <a16:creationId xmlns:a16="http://schemas.microsoft.com/office/drawing/2014/main" id="{C91614C1-6A30-4E90-B19A-D38CDE245833}"/>
              </a:ext>
            </a:extLst>
          </p:cNvPr>
          <p:cNvPicPr>
            <a:picLocks noChangeAspect="1"/>
          </p:cNvPicPr>
          <p:nvPr/>
        </p:nvPicPr>
        <p:blipFill rotWithShape="1">
          <a:blip r:embed="rId4">
            <a:extLst>
              <a:ext uri="{28A0092B-C50C-407E-A947-70E740481C1C}">
                <a14:useLocalDpi xmlns:a14="http://schemas.microsoft.com/office/drawing/2010/main" val="0"/>
              </a:ext>
            </a:extLst>
          </a:blip>
          <a:srcRect l="8706" t="6212" r="1485" b="6639"/>
          <a:stretch/>
        </p:blipFill>
        <p:spPr>
          <a:xfrm>
            <a:off x="3592599" y="1649296"/>
            <a:ext cx="1746543" cy="1727200"/>
          </a:xfrm>
          <a:prstGeom prst="rect">
            <a:avLst/>
          </a:prstGeom>
        </p:spPr>
      </p:pic>
      <p:sp>
        <p:nvSpPr>
          <p:cNvPr id="14" name="TextBox 13">
            <a:extLst>
              <a:ext uri="{FF2B5EF4-FFF2-40B4-BE49-F238E27FC236}">
                <a16:creationId xmlns:a16="http://schemas.microsoft.com/office/drawing/2014/main" id="{28C597BE-3AB5-4D4E-9A52-0B779733AA78}"/>
              </a:ext>
            </a:extLst>
          </p:cNvPr>
          <p:cNvSpPr txBox="1"/>
          <p:nvPr/>
        </p:nvSpPr>
        <p:spPr>
          <a:xfrm>
            <a:off x="347599" y="1268606"/>
            <a:ext cx="2595694" cy="338554"/>
          </a:xfrm>
          <a:prstGeom prst="rect">
            <a:avLst/>
          </a:prstGeom>
          <a:noFill/>
        </p:spPr>
        <p:txBody>
          <a:bodyPr wrap="square" rtlCol="0">
            <a:spAutoFit/>
          </a:bodyPr>
          <a:lstStyle/>
          <a:p>
            <a:pPr algn="just"/>
            <a:r>
              <a:rPr lang="en-US" sz="1600" b="1" dirty="0"/>
              <a:t>No-motion</a:t>
            </a:r>
            <a:endParaRPr lang="en-US" sz="1200" dirty="0"/>
          </a:p>
        </p:txBody>
      </p:sp>
      <p:sp>
        <p:nvSpPr>
          <p:cNvPr id="15" name="TextBox 14">
            <a:extLst>
              <a:ext uri="{FF2B5EF4-FFF2-40B4-BE49-F238E27FC236}">
                <a16:creationId xmlns:a16="http://schemas.microsoft.com/office/drawing/2014/main" id="{2DD36AA0-B019-4052-A1C5-2894A8B59B08}"/>
              </a:ext>
            </a:extLst>
          </p:cNvPr>
          <p:cNvSpPr txBox="1"/>
          <p:nvPr/>
        </p:nvSpPr>
        <p:spPr>
          <a:xfrm>
            <a:off x="2200893" y="1274650"/>
            <a:ext cx="2595694" cy="338554"/>
          </a:xfrm>
          <a:prstGeom prst="rect">
            <a:avLst/>
          </a:prstGeom>
          <a:noFill/>
        </p:spPr>
        <p:txBody>
          <a:bodyPr wrap="square" rtlCol="0">
            <a:spAutoFit/>
          </a:bodyPr>
          <a:lstStyle/>
          <a:p>
            <a:pPr algn="just"/>
            <a:r>
              <a:rPr lang="en-US" sz="1600" b="1" dirty="0"/>
              <a:t>with-motion</a:t>
            </a:r>
            <a:endParaRPr lang="en-US" sz="1200" dirty="0"/>
          </a:p>
        </p:txBody>
      </p:sp>
      <p:sp>
        <p:nvSpPr>
          <p:cNvPr id="16" name="TextBox 15">
            <a:extLst>
              <a:ext uri="{FF2B5EF4-FFF2-40B4-BE49-F238E27FC236}">
                <a16:creationId xmlns:a16="http://schemas.microsoft.com/office/drawing/2014/main" id="{F4181624-BF5D-47AF-BEA4-2E14FC0D8F7D}"/>
              </a:ext>
            </a:extLst>
          </p:cNvPr>
          <p:cNvSpPr txBox="1"/>
          <p:nvPr/>
        </p:nvSpPr>
        <p:spPr>
          <a:xfrm>
            <a:off x="3947436" y="1311734"/>
            <a:ext cx="2595694" cy="338554"/>
          </a:xfrm>
          <a:prstGeom prst="rect">
            <a:avLst/>
          </a:prstGeom>
          <a:noFill/>
        </p:spPr>
        <p:txBody>
          <a:bodyPr wrap="square" rtlCol="0">
            <a:spAutoFit/>
          </a:bodyPr>
          <a:lstStyle/>
          <a:p>
            <a:pPr algn="just"/>
            <a:r>
              <a:rPr lang="en-US" sz="1600" b="1" dirty="0"/>
              <a:t>enhanced</a:t>
            </a:r>
            <a:endParaRPr lang="en-US" sz="1200" dirty="0"/>
          </a:p>
        </p:txBody>
      </p:sp>
      <p:sp>
        <p:nvSpPr>
          <p:cNvPr id="18" name="TextBox 17">
            <a:extLst>
              <a:ext uri="{FF2B5EF4-FFF2-40B4-BE49-F238E27FC236}">
                <a16:creationId xmlns:a16="http://schemas.microsoft.com/office/drawing/2014/main" id="{4A476CE0-2536-42CE-A3D4-7174AE25EAAB}"/>
              </a:ext>
            </a:extLst>
          </p:cNvPr>
          <p:cNvSpPr txBox="1"/>
          <p:nvPr/>
        </p:nvSpPr>
        <p:spPr>
          <a:xfrm>
            <a:off x="5625259" y="1308994"/>
            <a:ext cx="2595694" cy="338554"/>
          </a:xfrm>
          <a:prstGeom prst="rect">
            <a:avLst/>
          </a:prstGeom>
          <a:noFill/>
        </p:spPr>
        <p:txBody>
          <a:bodyPr wrap="square" rtlCol="0">
            <a:spAutoFit/>
          </a:bodyPr>
          <a:lstStyle/>
          <a:p>
            <a:pPr algn="just"/>
            <a:r>
              <a:rPr lang="en-US" sz="1600" b="1" dirty="0"/>
              <a:t>enhanced++</a:t>
            </a:r>
            <a:endParaRPr lang="en-US" sz="1200" dirty="0"/>
          </a:p>
        </p:txBody>
      </p:sp>
      <p:pic>
        <p:nvPicPr>
          <p:cNvPr id="13" name="Picture 12">
            <a:extLst>
              <a:ext uri="{FF2B5EF4-FFF2-40B4-BE49-F238E27FC236}">
                <a16:creationId xmlns:a16="http://schemas.microsoft.com/office/drawing/2014/main" id="{8D9E1A1F-5C65-4C53-A197-509555A87567}"/>
              </a:ext>
            </a:extLst>
          </p:cNvPr>
          <p:cNvPicPr>
            <a:picLocks noChangeAspect="1"/>
          </p:cNvPicPr>
          <p:nvPr/>
        </p:nvPicPr>
        <p:blipFill>
          <a:blip r:embed="rId5"/>
          <a:stretch>
            <a:fillRect/>
          </a:stretch>
        </p:blipFill>
        <p:spPr>
          <a:xfrm>
            <a:off x="4090764" y="3476147"/>
            <a:ext cx="750211" cy="663327"/>
          </a:xfrm>
          <a:prstGeom prst="rect">
            <a:avLst/>
          </a:prstGeom>
        </p:spPr>
      </p:pic>
      <p:pic>
        <p:nvPicPr>
          <p:cNvPr id="4" name="Picture 3">
            <a:extLst>
              <a:ext uri="{FF2B5EF4-FFF2-40B4-BE49-F238E27FC236}">
                <a16:creationId xmlns:a16="http://schemas.microsoft.com/office/drawing/2014/main" id="{363DD9C6-8F51-4EBC-BC40-59CF337EDEC5}"/>
              </a:ext>
            </a:extLst>
          </p:cNvPr>
          <p:cNvPicPr>
            <a:picLocks noChangeAspect="1"/>
          </p:cNvPicPr>
          <p:nvPr/>
        </p:nvPicPr>
        <p:blipFill>
          <a:blip r:embed="rId6"/>
          <a:stretch>
            <a:fillRect/>
          </a:stretch>
        </p:blipFill>
        <p:spPr>
          <a:xfrm>
            <a:off x="5486674" y="3555032"/>
            <a:ext cx="1243277" cy="714120"/>
          </a:xfrm>
          <a:prstGeom prst="rect">
            <a:avLst/>
          </a:prstGeom>
        </p:spPr>
      </p:pic>
      <p:sp>
        <p:nvSpPr>
          <p:cNvPr id="5" name="Rectangle 4">
            <a:extLst>
              <a:ext uri="{FF2B5EF4-FFF2-40B4-BE49-F238E27FC236}">
                <a16:creationId xmlns:a16="http://schemas.microsoft.com/office/drawing/2014/main" id="{0FCC5F02-4D1A-46E1-B983-7BA8B85412C0}"/>
              </a:ext>
            </a:extLst>
          </p:cNvPr>
          <p:cNvSpPr/>
          <p:nvPr/>
        </p:nvSpPr>
        <p:spPr>
          <a:xfrm>
            <a:off x="6407426" y="3464620"/>
            <a:ext cx="322525" cy="128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8C9A2E8-EF48-4309-8513-D4ADAB17FCF6}"/>
              </a:ext>
            </a:extLst>
          </p:cNvPr>
          <p:cNvSpPr txBox="1"/>
          <p:nvPr/>
        </p:nvSpPr>
        <p:spPr>
          <a:xfrm>
            <a:off x="6991505" y="1353056"/>
            <a:ext cx="2595694" cy="338554"/>
          </a:xfrm>
          <a:prstGeom prst="rect">
            <a:avLst/>
          </a:prstGeom>
          <a:noFill/>
        </p:spPr>
        <p:txBody>
          <a:bodyPr wrap="square" rtlCol="0">
            <a:spAutoFit/>
          </a:bodyPr>
          <a:lstStyle/>
          <a:p>
            <a:pPr algn="just"/>
            <a:r>
              <a:rPr lang="en-US" sz="1600" b="1" dirty="0"/>
              <a:t>Ultra-High-Res image</a:t>
            </a:r>
            <a:endParaRPr lang="en-US" sz="1200" dirty="0"/>
          </a:p>
        </p:txBody>
      </p:sp>
    </p:spTree>
    <p:extLst>
      <p:ext uri="{BB962C8B-B14F-4D97-AF65-F5344CB8AC3E}">
        <p14:creationId xmlns:p14="http://schemas.microsoft.com/office/powerpoint/2010/main" val="250838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E1F0DC-43FF-45DA-8CAA-400115577060}"/>
              </a:ext>
            </a:extLst>
          </p:cNvPr>
          <p:cNvSpPr txBox="1"/>
          <p:nvPr/>
        </p:nvSpPr>
        <p:spPr>
          <a:xfrm>
            <a:off x="252968" y="850437"/>
            <a:ext cx="8566118" cy="646331"/>
          </a:xfrm>
          <a:prstGeom prst="rect">
            <a:avLst/>
          </a:prstGeom>
          <a:noFill/>
        </p:spPr>
        <p:txBody>
          <a:bodyPr wrap="square" rtlCol="0">
            <a:spAutoFit/>
          </a:bodyPr>
          <a:lstStyle/>
          <a:p>
            <a:pPr marL="171450" indent="-171450" algn="just">
              <a:spcBef>
                <a:spcPts val="1200"/>
              </a:spcBef>
              <a:buFont typeface="Arial" panose="020B0604020202020204" pitchFamily="34" charset="0"/>
              <a:buChar char="•"/>
            </a:pPr>
            <a:r>
              <a:rPr lang="en-US" dirty="0"/>
              <a:t>DWI are typically obtained as </a:t>
            </a:r>
            <a:r>
              <a:rPr lang="en-US" b="1" dirty="0"/>
              <a:t>multiple acquisitions </a:t>
            </a:r>
            <a:r>
              <a:rPr lang="en-US" dirty="0"/>
              <a:t>with multiple diffusion-sensitizing gradient directions to increase SNR.</a:t>
            </a:r>
          </a:p>
        </p:txBody>
      </p:sp>
      <p:sp>
        <p:nvSpPr>
          <p:cNvPr id="5" name="TextBox 4">
            <a:extLst>
              <a:ext uri="{FF2B5EF4-FFF2-40B4-BE49-F238E27FC236}">
                <a16:creationId xmlns:a16="http://schemas.microsoft.com/office/drawing/2014/main" id="{FF7067C9-AB63-49EA-A950-884DCC71CD3B}"/>
              </a:ext>
            </a:extLst>
          </p:cNvPr>
          <p:cNvSpPr txBox="1"/>
          <p:nvPr/>
        </p:nvSpPr>
        <p:spPr>
          <a:xfrm>
            <a:off x="61331" y="221965"/>
            <a:ext cx="9021337" cy="400110"/>
          </a:xfrm>
          <a:prstGeom prst="rect">
            <a:avLst/>
          </a:prstGeom>
          <a:noFill/>
        </p:spPr>
        <p:txBody>
          <a:bodyPr wrap="square" rtlCol="0">
            <a:spAutoFit/>
          </a:bodyPr>
          <a:lstStyle/>
          <a:p>
            <a:pPr algn="just"/>
            <a:r>
              <a:rPr lang="en-US" sz="2000" b="1" dirty="0"/>
              <a:t>Introduction:</a:t>
            </a:r>
            <a:endParaRPr lang="en-US" sz="1600" dirty="0"/>
          </a:p>
        </p:txBody>
      </p:sp>
      <p:sp>
        <p:nvSpPr>
          <p:cNvPr id="11" name="TextBox 10">
            <a:extLst>
              <a:ext uri="{FF2B5EF4-FFF2-40B4-BE49-F238E27FC236}">
                <a16:creationId xmlns:a16="http://schemas.microsoft.com/office/drawing/2014/main" id="{8D46FB14-AC3E-4EB5-AF07-407D76792C30}"/>
              </a:ext>
            </a:extLst>
          </p:cNvPr>
          <p:cNvSpPr txBox="1"/>
          <p:nvPr/>
        </p:nvSpPr>
        <p:spPr>
          <a:xfrm>
            <a:off x="252967" y="1984739"/>
            <a:ext cx="3034501" cy="2308324"/>
          </a:xfrm>
          <a:prstGeom prst="rect">
            <a:avLst/>
          </a:prstGeom>
          <a:noFill/>
        </p:spPr>
        <p:txBody>
          <a:bodyPr wrap="square">
            <a:spAutoFit/>
          </a:bodyPr>
          <a:lstStyle/>
          <a:p>
            <a:pPr marL="171450" indent="-171450" algn="just">
              <a:spcBef>
                <a:spcPts val="1200"/>
              </a:spcBef>
              <a:buFont typeface="Arial" panose="020B0604020202020204" pitchFamily="34" charset="0"/>
              <a:buChar char="•"/>
            </a:pPr>
            <a:r>
              <a:rPr lang="en-US" sz="1800" dirty="0"/>
              <a:t>Motion </a:t>
            </a:r>
            <a:r>
              <a:rPr lang="en-US" sz="1800" i="1" dirty="0"/>
              <a:t>during</a:t>
            </a:r>
            <a:r>
              <a:rPr lang="en-US" sz="1800" dirty="0"/>
              <a:t> and </a:t>
            </a:r>
            <a:r>
              <a:rPr lang="en-US" sz="1800" i="1" dirty="0"/>
              <a:t>between</a:t>
            </a:r>
            <a:r>
              <a:rPr lang="en-US" sz="1800" dirty="0"/>
              <a:t> application of diffusion sensitizing gradients can result in loss of signal and therefore direct-averaging of the multiple acquisitions obscures regions with restricted diffusion. </a:t>
            </a:r>
          </a:p>
        </p:txBody>
      </p:sp>
      <p:grpSp>
        <p:nvGrpSpPr>
          <p:cNvPr id="17" name="Group 16">
            <a:extLst>
              <a:ext uri="{FF2B5EF4-FFF2-40B4-BE49-F238E27FC236}">
                <a16:creationId xmlns:a16="http://schemas.microsoft.com/office/drawing/2014/main" id="{9A2DE65A-6574-4D27-9C39-3DDC0FF1D7D7}"/>
              </a:ext>
            </a:extLst>
          </p:cNvPr>
          <p:cNvGrpSpPr/>
          <p:nvPr/>
        </p:nvGrpSpPr>
        <p:grpSpPr>
          <a:xfrm>
            <a:off x="3359416" y="2106967"/>
            <a:ext cx="5531617" cy="2186096"/>
            <a:chOff x="4060269" y="2383496"/>
            <a:chExt cx="4936998" cy="2299716"/>
          </a:xfrm>
        </p:grpSpPr>
        <p:pic>
          <p:nvPicPr>
            <p:cNvPr id="18" name="Picture 17" descr="A picture containing graphical user interface&#10;&#10;Description automatically generated">
              <a:extLst>
                <a:ext uri="{FF2B5EF4-FFF2-40B4-BE49-F238E27FC236}">
                  <a16:creationId xmlns:a16="http://schemas.microsoft.com/office/drawing/2014/main" id="{B7B3F9A8-128C-49BB-A246-CBF0A5624C9D}"/>
                </a:ext>
              </a:extLst>
            </p:cNvPr>
            <p:cNvPicPr>
              <a:picLocks noChangeAspect="1"/>
            </p:cNvPicPr>
            <p:nvPr/>
          </p:nvPicPr>
          <p:blipFill rotWithShape="1">
            <a:blip r:embed="rId3">
              <a:extLst>
                <a:ext uri="{28A0092B-C50C-407E-A947-70E740481C1C}">
                  <a14:useLocalDpi xmlns:a14="http://schemas.microsoft.com/office/drawing/2010/main" val="0"/>
                </a:ext>
              </a:extLst>
            </a:blip>
            <a:srcRect t="49124"/>
            <a:stretch/>
          </p:blipFill>
          <p:spPr>
            <a:xfrm>
              <a:off x="4060269" y="2383496"/>
              <a:ext cx="4936998" cy="1879423"/>
            </a:xfrm>
            <a:prstGeom prst="rect">
              <a:avLst/>
            </a:prstGeom>
          </p:spPr>
        </p:pic>
        <p:sp>
          <p:nvSpPr>
            <p:cNvPr id="19" name="TextBox 18">
              <a:extLst>
                <a:ext uri="{FF2B5EF4-FFF2-40B4-BE49-F238E27FC236}">
                  <a16:creationId xmlns:a16="http://schemas.microsoft.com/office/drawing/2014/main" id="{8C39996A-43FF-430F-A234-E4D83D577EC5}"/>
                </a:ext>
              </a:extLst>
            </p:cNvPr>
            <p:cNvSpPr txBox="1"/>
            <p:nvPr/>
          </p:nvSpPr>
          <p:spPr>
            <a:xfrm>
              <a:off x="4103833" y="4221547"/>
              <a:ext cx="4849871" cy="461665"/>
            </a:xfrm>
            <a:prstGeom prst="rect">
              <a:avLst/>
            </a:prstGeom>
            <a:noFill/>
          </p:spPr>
          <p:txBody>
            <a:bodyPr wrap="square" rtlCol="0">
              <a:spAutoFit/>
            </a:bodyPr>
            <a:lstStyle/>
            <a:p>
              <a:r>
                <a:rPr lang="en-US" sz="1200" dirty="0"/>
                <a:t>Image from Gundogdu et.al. “Directional and inter-acquisition variation in DWI and editing for restricted diffusion”, Mag. Res. In Medicine, 2022.</a:t>
              </a:r>
            </a:p>
          </p:txBody>
        </p:sp>
      </p:grpSp>
    </p:spTree>
    <p:extLst>
      <p:ext uri="{BB962C8B-B14F-4D97-AF65-F5344CB8AC3E}">
        <p14:creationId xmlns:p14="http://schemas.microsoft.com/office/powerpoint/2010/main" val="684973819"/>
      </p:ext>
    </p:extLst>
  </p:cSld>
  <p:clrMapOvr>
    <a:masterClrMapping/>
  </p:clrMapOvr>
  <mc:AlternateContent xmlns:mc="http://schemas.openxmlformats.org/markup-compatibility/2006" xmlns:p14="http://schemas.microsoft.com/office/powerpoint/2010/main">
    <mc:Choice Requires="p14">
      <p:transition spd="slow" p14:dur="2000" advTm="82032"/>
    </mc:Choice>
    <mc:Fallback xmlns="">
      <p:transition spd="slow" advTm="820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57918EAA-CB80-4630-9B79-7E2440C045F8}"/>
              </a:ext>
            </a:extLst>
          </p:cNvPr>
          <p:cNvPicPr>
            <a:picLocks noChangeAspect="1"/>
          </p:cNvPicPr>
          <p:nvPr/>
        </p:nvPicPr>
        <p:blipFill rotWithShape="1">
          <a:blip r:embed="rId3">
            <a:extLst>
              <a:ext uri="{28A0092B-C50C-407E-A947-70E740481C1C}">
                <a14:useLocalDpi xmlns:a14="http://schemas.microsoft.com/office/drawing/2010/main" val="0"/>
              </a:ext>
            </a:extLst>
          </a:blip>
          <a:srcRect r="54374"/>
          <a:stretch/>
        </p:blipFill>
        <p:spPr>
          <a:xfrm>
            <a:off x="6043278" y="2001922"/>
            <a:ext cx="2227484" cy="2245239"/>
          </a:xfrm>
          <a:prstGeom prst="rect">
            <a:avLst/>
          </a:prstGeom>
        </p:spPr>
      </p:pic>
      <p:sp>
        <p:nvSpPr>
          <p:cNvPr id="2" name="TextBox 1">
            <a:extLst>
              <a:ext uri="{FF2B5EF4-FFF2-40B4-BE49-F238E27FC236}">
                <a16:creationId xmlns:a16="http://schemas.microsoft.com/office/drawing/2014/main" id="{387DA29C-9121-4AE7-894A-33E7E1D36300}"/>
              </a:ext>
            </a:extLst>
          </p:cNvPr>
          <p:cNvSpPr txBox="1"/>
          <p:nvPr/>
        </p:nvSpPr>
        <p:spPr>
          <a:xfrm>
            <a:off x="924448" y="417890"/>
            <a:ext cx="7295103" cy="1107996"/>
          </a:xfrm>
          <a:prstGeom prst="rect">
            <a:avLst/>
          </a:prstGeom>
          <a:noFill/>
          <a:ln w="12700">
            <a:solidFill>
              <a:srgbClr val="800000"/>
            </a:solidFill>
          </a:ln>
          <a:effectLst>
            <a:outerShdw blurRad="152400" dist="317500" dir="5400000" sx="90000" sy="-19000" rotWithShape="0">
              <a:prstClr val="black">
                <a:alpha val="15000"/>
              </a:prstClr>
            </a:outerShdw>
          </a:effectLst>
        </p:spPr>
        <p:txBody>
          <a:bodyPr wrap="square" rtlCol="0">
            <a:spAutoFit/>
          </a:bodyPr>
          <a:lstStyle/>
          <a:p>
            <a:pPr marL="800100" indent="-800100" algn="just">
              <a:spcBef>
                <a:spcPts val="600"/>
              </a:spcBef>
              <a:spcAft>
                <a:spcPts val="600"/>
              </a:spcAft>
            </a:pPr>
            <a:r>
              <a:rPr lang="en-US" sz="2000" b="1" dirty="0"/>
              <a:t>Goal</a:t>
            </a:r>
            <a:r>
              <a:rPr lang="en-US" sz="1600" b="1" dirty="0"/>
              <a:t>:</a:t>
            </a:r>
            <a:r>
              <a:rPr lang="en-US" sz="1400" dirty="0"/>
              <a:t>	</a:t>
            </a:r>
          </a:p>
          <a:p>
            <a:pPr algn="just">
              <a:spcBef>
                <a:spcPts val="600"/>
              </a:spcBef>
              <a:spcAft>
                <a:spcPts val="600"/>
              </a:spcAft>
            </a:pPr>
            <a:r>
              <a:rPr lang="en-US" dirty="0"/>
              <a:t>Make use of the multiple acquisitions to train a neural network and achieve higher </a:t>
            </a:r>
            <a:r>
              <a:rPr lang="en-US" b="1" dirty="0"/>
              <a:t>spatial resolution</a:t>
            </a:r>
            <a:r>
              <a:rPr lang="en-US" dirty="0"/>
              <a:t> as well as higher </a:t>
            </a:r>
            <a:r>
              <a:rPr lang="en-US" b="1" dirty="0"/>
              <a:t>diffusion-coefficient resolution</a:t>
            </a:r>
          </a:p>
        </p:txBody>
      </p:sp>
      <p:pic>
        <p:nvPicPr>
          <p:cNvPr id="14" name="Picture 13" descr="A picture containing application&#10;&#10;Description automatically generated">
            <a:extLst>
              <a:ext uri="{FF2B5EF4-FFF2-40B4-BE49-F238E27FC236}">
                <a16:creationId xmlns:a16="http://schemas.microsoft.com/office/drawing/2014/main" id="{4EF5A22E-6739-425B-8D0B-024F5DF1F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58" y="2098418"/>
            <a:ext cx="2580538" cy="2036485"/>
          </a:xfrm>
          <a:prstGeom prst="rect">
            <a:avLst/>
          </a:prstGeom>
        </p:spPr>
      </p:pic>
      <p:sp>
        <p:nvSpPr>
          <p:cNvPr id="16" name="Arrow: Right 15">
            <a:extLst>
              <a:ext uri="{FF2B5EF4-FFF2-40B4-BE49-F238E27FC236}">
                <a16:creationId xmlns:a16="http://schemas.microsoft.com/office/drawing/2014/main" id="{AA46A301-68A1-4ECC-AE5C-03BE9B8ECBDF}"/>
              </a:ext>
            </a:extLst>
          </p:cNvPr>
          <p:cNvSpPr/>
          <p:nvPr/>
        </p:nvSpPr>
        <p:spPr>
          <a:xfrm>
            <a:off x="4139922" y="2164792"/>
            <a:ext cx="1557495" cy="180933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average</a:t>
            </a:r>
          </a:p>
        </p:txBody>
      </p:sp>
      <p:grpSp>
        <p:nvGrpSpPr>
          <p:cNvPr id="18" name="Group 17">
            <a:extLst>
              <a:ext uri="{FF2B5EF4-FFF2-40B4-BE49-F238E27FC236}">
                <a16:creationId xmlns:a16="http://schemas.microsoft.com/office/drawing/2014/main" id="{22D176D1-EC15-4E48-9387-07FB77F75DD0}"/>
              </a:ext>
            </a:extLst>
          </p:cNvPr>
          <p:cNvGrpSpPr/>
          <p:nvPr/>
        </p:nvGrpSpPr>
        <p:grpSpPr>
          <a:xfrm>
            <a:off x="4139921" y="1977844"/>
            <a:ext cx="4170065" cy="2277632"/>
            <a:chOff x="4139921" y="1977844"/>
            <a:chExt cx="4170065" cy="2277632"/>
          </a:xfrm>
        </p:grpSpPr>
        <p:pic>
          <p:nvPicPr>
            <p:cNvPr id="8" name="Picture 7" descr="A picture containing text&#10;&#10;Description automatically generated">
              <a:extLst>
                <a:ext uri="{FF2B5EF4-FFF2-40B4-BE49-F238E27FC236}">
                  <a16:creationId xmlns:a16="http://schemas.microsoft.com/office/drawing/2014/main" id="{9BBC438E-9EA2-4B5C-A09F-3FDBBB536F0E}"/>
                </a:ext>
              </a:extLst>
            </p:cNvPr>
            <p:cNvPicPr>
              <a:picLocks noChangeAspect="1"/>
            </p:cNvPicPr>
            <p:nvPr/>
          </p:nvPicPr>
          <p:blipFill rotWithShape="1">
            <a:blip r:embed="rId3">
              <a:extLst>
                <a:ext uri="{28A0092B-C50C-407E-A947-70E740481C1C}">
                  <a14:useLocalDpi xmlns:a14="http://schemas.microsoft.com/office/drawing/2010/main" val="0"/>
                </a:ext>
              </a:extLst>
            </a:blip>
            <a:srcRect l="54230"/>
            <a:stretch/>
          </p:blipFill>
          <p:spPr>
            <a:xfrm>
              <a:off x="6043278" y="1977844"/>
              <a:ext cx="2266708" cy="2277632"/>
            </a:xfrm>
            <a:prstGeom prst="rect">
              <a:avLst/>
            </a:prstGeom>
          </p:spPr>
        </p:pic>
        <p:sp>
          <p:nvSpPr>
            <p:cNvPr id="17" name="Arrow: Right 16">
              <a:extLst>
                <a:ext uri="{FF2B5EF4-FFF2-40B4-BE49-F238E27FC236}">
                  <a16:creationId xmlns:a16="http://schemas.microsoft.com/office/drawing/2014/main" id="{253CDAD6-6C79-4730-B067-648FAC73F2B1}"/>
                </a:ext>
              </a:extLst>
            </p:cNvPr>
            <p:cNvSpPr/>
            <p:nvPr/>
          </p:nvSpPr>
          <p:spPr>
            <a:xfrm>
              <a:off x="4139921" y="2164792"/>
              <a:ext cx="1557495" cy="180933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Super-res</a:t>
              </a:r>
            </a:p>
          </p:txBody>
        </p:sp>
      </p:grpSp>
    </p:spTree>
    <p:extLst>
      <p:ext uri="{BB962C8B-B14F-4D97-AF65-F5344CB8AC3E}">
        <p14:creationId xmlns:p14="http://schemas.microsoft.com/office/powerpoint/2010/main" val="12508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03D7B46D-6702-45CE-B530-9F6B92E73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725" y="76636"/>
            <a:ext cx="5856549" cy="4040692"/>
          </a:xfrm>
          <a:prstGeom prst="rect">
            <a:avLst/>
          </a:prstGeom>
        </p:spPr>
      </p:pic>
      <p:sp>
        <p:nvSpPr>
          <p:cNvPr id="2" name="Rectangle 1">
            <a:extLst>
              <a:ext uri="{FF2B5EF4-FFF2-40B4-BE49-F238E27FC236}">
                <a16:creationId xmlns:a16="http://schemas.microsoft.com/office/drawing/2014/main" id="{FD3CA6E8-9AAE-4A69-B011-25685F6ACD7E}"/>
              </a:ext>
            </a:extLst>
          </p:cNvPr>
          <p:cNvSpPr/>
          <p:nvPr/>
        </p:nvSpPr>
        <p:spPr>
          <a:xfrm>
            <a:off x="1552470" y="2049864"/>
            <a:ext cx="5390941" cy="1664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32CB697-B157-4527-B674-E9A78918D75D}"/>
              </a:ext>
            </a:extLst>
          </p:cNvPr>
          <p:cNvSpPr/>
          <p:nvPr/>
        </p:nvSpPr>
        <p:spPr>
          <a:xfrm>
            <a:off x="2200589" y="1900428"/>
            <a:ext cx="2120202" cy="386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C4F62D1-519C-44E9-B2A6-7F0E086616AB}"/>
              </a:ext>
            </a:extLst>
          </p:cNvPr>
          <p:cNvSpPr/>
          <p:nvPr/>
        </p:nvSpPr>
        <p:spPr>
          <a:xfrm>
            <a:off x="3521948" y="1740947"/>
            <a:ext cx="798843" cy="705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DDBF11-C2FA-4B47-ACCD-9A84B36316DB}"/>
              </a:ext>
            </a:extLst>
          </p:cNvPr>
          <p:cNvSpPr txBox="1"/>
          <p:nvPr/>
        </p:nvSpPr>
        <p:spPr>
          <a:xfrm>
            <a:off x="285461" y="3714233"/>
            <a:ext cx="8440794" cy="646331"/>
          </a:xfrm>
          <a:prstGeom prst="rect">
            <a:avLst/>
          </a:prstGeom>
          <a:noFill/>
        </p:spPr>
        <p:txBody>
          <a:bodyPr wrap="square">
            <a:spAutoFit/>
          </a:bodyPr>
          <a:lstStyle/>
          <a:p>
            <a:pPr marL="171450" indent="-171450" algn="just">
              <a:spcBef>
                <a:spcPts val="1200"/>
              </a:spcBef>
              <a:buFont typeface="Arial" panose="020B0604020202020204" pitchFamily="34" charset="0"/>
              <a:buChar char="•"/>
            </a:pPr>
            <a:r>
              <a:rPr lang="en-US" sz="1800" dirty="0"/>
              <a:t>Trained with </a:t>
            </a:r>
            <a:r>
              <a:rPr lang="en-US" dirty="0"/>
              <a:t>Implicit Neural Representation architecture, which</a:t>
            </a:r>
            <a:r>
              <a:rPr lang="en-US" sz="1800" dirty="0"/>
              <a:t> does not require a large training set for SR and can be trained per image</a:t>
            </a:r>
          </a:p>
        </p:txBody>
      </p:sp>
    </p:spTree>
    <p:extLst>
      <p:ext uri="{BB962C8B-B14F-4D97-AF65-F5344CB8AC3E}">
        <p14:creationId xmlns:p14="http://schemas.microsoft.com/office/powerpoint/2010/main" val="2950158996"/>
      </p:ext>
    </p:extLst>
  </p:cSld>
  <p:clrMapOvr>
    <a:masterClrMapping/>
  </p:clrMapOvr>
  <mc:AlternateContent xmlns:mc="http://schemas.openxmlformats.org/markup-compatibility/2006" xmlns:p14="http://schemas.microsoft.com/office/powerpoint/2010/main">
    <mc:Choice Requires="p14">
      <p:transition spd="slow" p14:dur="2000" advTm="32727"/>
    </mc:Choice>
    <mc:Fallback xmlns="">
      <p:transition spd="slow" advTm="3272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36484E37-E0E7-48E4-B3B3-409EC5305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725" y="93569"/>
            <a:ext cx="5856549" cy="4040692"/>
          </a:xfrm>
          <a:prstGeom prst="rect">
            <a:avLst/>
          </a:prstGeom>
        </p:spPr>
      </p:pic>
      <p:sp>
        <p:nvSpPr>
          <p:cNvPr id="8" name="TextBox 7">
            <a:extLst>
              <a:ext uri="{FF2B5EF4-FFF2-40B4-BE49-F238E27FC236}">
                <a16:creationId xmlns:a16="http://schemas.microsoft.com/office/drawing/2014/main" id="{28DDBF11-C2FA-4B47-ACCD-9A84B36316DB}"/>
              </a:ext>
            </a:extLst>
          </p:cNvPr>
          <p:cNvSpPr txBox="1"/>
          <p:nvPr/>
        </p:nvSpPr>
        <p:spPr>
          <a:xfrm>
            <a:off x="285461" y="3714233"/>
            <a:ext cx="8440794" cy="646331"/>
          </a:xfrm>
          <a:prstGeom prst="rect">
            <a:avLst/>
          </a:prstGeom>
          <a:noFill/>
        </p:spPr>
        <p:txBody>
          <a:bodyPr wrap="square">
            <a:spAutoFit/>
          </a:bodyPr>
          <a:lstStyle/>
          <a:p>
            <a:pPr marL="171450" indent="-171450" algn="just">
              <a:spcBef>
                <a:spcPts val="1200"/>
              </a:spcBef>
              <a:buFont typeface="Arial" panose="020B0604020202020204" pitchFamily="34" charset="0"/>
              <a:buChar char="•"/>
            </a:pPr>
            <a:r>
              <a:rPr lang="en-US" sz="1800" dirty="0"/>
              <a:t>Trained with </a:t>
            </a:r>
            <a:r>
              <a:rPr lang="en-US" dirty="0"/>
              <a:t>INR architecture, which</a:t>
            </a:r>
            <a:r>
              <a:rPr lang="en-US" sz="1800" dirty="0"/>
              <a:t> does not require a large training set for SR and can be trained per image</a:t>
            </a:r>
          </a:p>
        </p:txBody>
      </p:sp>
      <p:pic>
        <p:nvPicPr>
          <p:cNvPr id="3" name="Picture 2">
            <a:extLst>
              <a:ext uri="{FF2B5EF4-FFF2-40B4-BE49-F238E27FC236}">
                <a16:creationId xmlns:a16="http://schemas.microsoft.com/office/drawing/2014/main" id="{768E7B35-5722-4D34-9780-51C2245CBBF0}"/>
              </a:ext>
            </a:extLst>
          </p:cNvPr>
          <p:cNvPicPr>
            <a:picLocks noChangeAspect="1"/>
          </p:cNvPicPr>
          <p:nvPr/>
        </p:nvPicPr>
        <p:blipFill>
          <a:blip r:embed="rId4"/>
          <a:stretch>
            <a:fillRect/>
          </a:stretch>
        </p:blipFill>
        <p:spPr>
          <a:xfrm>
            <a:off x="3578109" y="4074812"/>
            <a:ext cx="5062575" cy="571504"/>
          </a:xfrm>
          <a:prstGeom prst="rect">
            <a:avLst/>
          </a:prstGeom>
        </p:spPr>
      </p:pic>
    </p:spTree>
    <p:extLst>
      <p:ext uri="{BB962C8B-B14F-4D97-AF65-F5344CB8AC3E}">
        <p14:creationId xmlns:p14="http://schemas.microsoft.com/office/powerpoint/2010/main" val="2423681233"/>
      </p:ext>
    </p:extLst>
  </p:cSld>
  <p:clrMapOvr>
    <a:masterClrMapping/>
  </p:clrMapOvr>
  <mc:AlternateContent xmlns:mc="http://schemas.openxmlformats.org/markup-compatibility/2006" xmlns:p14="http://schemas.microsoft.com/office/powerpoint/2010/main">
    <mc:Choice Requires="p14">
      <p:transition spd="slow" p14:dur="2000" advTm="32727"/>
    </mc:Choice>
    <mc:Fallback xmlns="">
      <p:transition spd="slow" advTm="327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2B76D2-44C6-4BE0-B47A-768A7A36F711}"/>
              </a:ext>
            </a:extLst>
          </p:cNvPr>
          <p:cNvSpPr txBox="1"/>
          <p:nvPr/>
        </p:nvSpPr>
        <p:spPr>
          <a:xfrm>
            <a:off x="202663" y="253072"/>
            <a:ext cx="9021337" cy="400110"/>
          </a:xfrm>
          <a:prstGeom prst="rect">
            <a:avLst/>
          </a:prstGeom>
          <a:noFill/>
        </p:spPr>
        <p:txBody>
          <a:bodyPr wrap="square" rtlCol="0">
            <a:spAutoFit/>
          </a:bodyPr>
          <a:lstStyle/>
          <a:p>
            <a:pPr algn="just"/>
            <a:r>
              <a:rPr lang="en-US" sz="2000" b="1" dirty="0"/>
              <a:t>Quantitative and Qualitative Experiments</a:t>
            </a:r>
            <a:endParaRPr lang="en-US" sz="1600" dirty="0"/>
          </a:p>
        </p:txBody>
      </p:sp>
      <p:pic>
        <p:nvPicPr>
          <p:cNvPr id="3" name="Picture 2" descr="A picture containing text&#10;&#10;Description automatically generated">
            <a:extLst>
              <a:ext uri="{FF2B5EF4-FFF2-40B4-BE49-F238E27FC236}">
                <a16:creationId xmlns:a16="http://schemas.microsoft.com/office/drawing/2014/main" id="{564623B5-06C8-4694-826B-CF8A71A37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539" y="1502064"/>
            <a:ext cx="5917096" cy="2721276"/>
          </a:xfrm>
          <a:prstGeom prst="rect">
            <a:avLst/>
          </a:prstGeom>
        </p:spPr>
      </p:pic>
      <p:sp>
        <p:nvSpPr>
          <p:cNvPr id="4" name="TextBox 3">
            <a:extLst>
              <a:ext uri="{FF2B5EF4-FFF2-40B4-BE49-F238E27FC236}">
                <a16:creationId xmlns:a16="http://schemas.microsoft.com/office/drawing/2014/main" id="{2E6C867E-08CD-42BA-A1CF-10BA63DAF06A}"/>
              </a:ext>
            </a:extLst>
          </p:cNvPr>
          <p:cNvSpPr txBox="1"/>
          <p:nvPr/>
        </p:nvSpPr>
        <p:spPr>
          <a:xfrm>
            <a:off x="4902930" y="1132732"/>
            <a:ext cx="2241315" cy="369332"/>
          </a:xfrm>
          <a:prstGeom prst="rect">
            <a:avLst/>
          </a:prstGeom>
          <a:noFill/>
        </p:spPr>
        <p:txBody>
          <a:bodyPr wrap="square" rtlCol="0">
            <a:spAutoFit/>
          </a:bodyPr>
          <a:lstStyle/>
          <a:p>
            <a:r>
              <a:rPr lang="en-US" dirty="0"/>
              <a:t>Enhanced SR image</a:t>
            </a:r>
          </a:p>
        </p:txBody>
      </p:sp>
      <p:sp>
        <p:nvSpPr>
          <p:cNvPr id="5" name="TextBox 4">
            <a:extLst>
              <a:ext uri="{FF2B5EF4-FFF2-40B4-BE49-F238E27FC236}">
                <a16:creationId xmlns:a16="http://schemas.microsoft.com/office/drawing/2014/main" id="{0E6785A5-53D6-40D6-BB94-DBE1200986E8}"/>
              </a:ext>
            </a:extLst>
          </p:cNvPr>
          <p:cNvSpPr txBox="1"/>
          <p:nvPr/>
        </p:nvSpPr>
        <p:spPr>
          <a:xfrm>
            <a:off x="1698523" y="1132732"/>
            <a:ext cx="2241315" cy="369332"/>
          </a:xfrm>
          <a:prstGeom prst="rect">
            <a:avLst/>
          </a:prstGeom>
          <a:noFill/>
        </p:spPr>
        <p:txBody>
          <a:bodyPr wrap="square" rtlCol="0">
            <a:spAutoFit/>
          </a:bodyPr>
          <a:lstStyle/>
          <a:p>
            <a:r>
              <a:rPr lang="en-US" dirty="0"/>
              <a:t>Baseline mean image</a:t>
            </a:r>
          </a:p>
        </p:txBody>
      </p:sp>
    </p:spTree>
    <p:extLst>
      <p:ext uri="{BB962C8B-B14F-4D97-AF65-F5344CB8AC3E}">
        <p14:creationId xmlns:p14="http://schemas.microsoft.com/office/powerpoint/2010/main" val="282084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2D88B6-6FE0-4649-B135-348CC76E4649}"/>
              </a:ext>
            </a:extLst>
          </p:cNvPr>
          <p:cNvPicPr>
            <a:picLocks noChangeAspect="1"/>
          </p:cNvPicPr>
          <p:nvPr/>
        </p:nvPicPr>
        <p:blipFill>
          <a:blip r:embed="rId3"/>
          <a:stretch>
            <a:fillRect/>
          </a:stretch>
        </p:blipFill>
        <p:spPr>
          <a:xfrm>
            <a:off x="529212" y="1235221"/>
            <a:ext cx="2029669" cy="1902295"/>
          </a:xfrm>
          <a:prstGeom prst="rect">
            <a:avLst/>
          </a:prstGeom>
        </p:spPr>
      </p:pic>
      <p:pic>
        <p:nvPicPr>
          <p:cNvPr id="10" name="Picture 9">
            <a:extLst>
              <a:ext uri="{FF2B5EF4-FFF2-40B4-BE49-F238E27FC236}">
                <a16:creationId xmlns:a16="http://schemas.microsoft.com/office/drawing/2014/main" id="{F349253B-C94A-4105-8158-BF3B6D19E9ED}"/>
              </a:ext>
            </a:extLst>
          </p:cNvPr>
          <p:cNvPicPr>
            <a:picLocks noChangeAspect="1"/>
          </p:cNvPicPr>
          <p:nvPr/>
        </p:nvPicPr>
        <p:blipFill>
          <a:blip r:embed="rId3"/>
          <a:stretch>
            <a:fillRect/>
          </a:stretch>
        </p:blipFill>
        <p:spPr>
          <a:xfrm>
            <a:off x="3318078" y="1302024"/>
            <a:ext cx="1939008" cy="1817324"/>
          </a:xfrm>
          <a:prstGeom prst="rect">
            <a:avLst/>
          </a:prstGeom>
        </p:spPr>
      </p:pic>
      <p:sp>
        <p:nvSpPr>
          <p:cNvPr id="11" name="Arrow: Right 10">
            <a:extLst>
              <a:ext uri="{FF2B5EF4-FFF2-40B4-BE49-F238E27FC236}">
                <a16:creationId xmlns:a16="http://schemas.microsoft.com/office/drawing/2014/main" id="{966E11D2-D8A6-4827-8B44-1168E5AFD3EF}"/>
              </a:ext>
            </a:extLst>
          </p:cNvPr>
          <p:cNvSpPr/>
          <p:nvPr/>
        </p:nvSpPr>
        <p:spPr>
          <a:xfrm>
            <a:off x="4668503" y="2151932"/>
            <a:ext cx="457200"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454B121-3B0A-487C-ACF7-1007107F536D}"/>
              </a:ext>
            </a:extLst>
          </p:cNvPr>
          <p:cNvSpPr/>
          <p:nvPr/>
        </p:nvSpPr>
        <p:spPr>
          <a:xfrm rot="10800000">
            <a:off x="3436052" y="2151932"/>
            <a:ext cx="457200"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278C534-F154-4532-864F-BB495C0ADE6F}"/>
              </a:ext>
            </a:extLst>
          </p:cNvPr>
          <p:cNvSpPr/>
          <p:nvPr/>
        </p:nvSpPr>
        <p:spPr>
          <a:xfrm rot="5400000">
            <a:off x="4122511" y="2797767"/>
            <a:ext cx="457200"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D86FE74-95F0-4409-883A-AB62F121958A}"/>
              </a:ext>
            </a:extLst>
          </p:cNvPr>
          <p:cNvSpPr/>
          <p:nvPr/>
        </p:nvSpPr>
        <p:spPr>
          <a:xfrm rot="16200000">
            <a:off x="4075271" y="1419360"/>
            <a:ext cx="457200"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B95E1ED3-761E-4E28-9D20-4392792DA0B4}"/>
              </a:ext>
            </a:extLst>
          </p:cNvPr>
          <p:cNvSpPr/>
          <p:nvPr/>
        </p:nvSpPr>
        <p:spPr>
          <a:xfrm rot="19338720">
            <a:off x="4655423" y="1625987"/>
            <a:ext cx="457200"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97911F2-45BF-48DC-8560-E0258B3733C9}"/>
              </a:ext>
            </a:extLst>
          </p:cNvPr>
          <p:cNvSpPr/>
          <p:nvPr/>
        </p:nvSpPr>
        <p:spPr>
          <a:xfrm rot="2066366">
            <a:off x="4621431" y="2726629"/>
            <a:ext cx="457200"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0136BC5-4224-4C5F-B2DF-3115A3C8C5BD}"/>
              </a:ext>
            </a:extLst>
          </p:cNvPr>
          <p:cNvSpPr/>
          <p:nvPr/>
        </p:nvSpPr>
        <p:spPr>
          <a:xfrm rot="8209524">
            <a:off x="3628897" y="2740478"/>
            <a:ext cx="457200"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94CF9E24-0247-49DE-ABF9-71C1792E2964}"/>
              </a:ext>
            </a:extLst>
          </p:cNvPr>
          <p:cNvSpPr/>
          <p:nvPr/>
        </p:nvSpPr>
        <p:spPr>
          <a:xfrm rot="12627659">
            <a:off x="3572654" y="1585445"/>
            <a:ext cx="457200" cy="278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BC701BE-1549-407C-9C19-78EDC7798233}"/>
              </a:ext>
            </a:extLst>
          </p:cNvPr>
          <p:cNvPicPr>
            <a:picLocks noChangeAspect="1"/>
          </p:cNvPicPr>
          <p:nvPr/>
        </p:nvPicPr>
        <p:blipFill>
          <a:blip r:embed="rId4"/>
          <a:stretch>
            <a:fillRect/>
          </a:stretch>
        </p:blipFill>
        <p:spPr>
          <a:xfrm>
            <a:off x="6336749" y="1286350"/>
            <a:ext cx="1975802" cy="1848672"/>
          </a:xfrm>
          <a:prstGeom prst="rect">
            <a:avLst/>
          </a:prstGeom>
        </p:spPr>
      </p:pic>
      <p:sp>
        <p:nvSpPr>
          <p:cNvPr id="25" name="Oval 24">
            <a:extLst>
              <a:ext uri="{FF2B5EF4-FFF2-40B4-BE49-F238E27FC236}">
                <a16:creationId xmlns:a16="http://schemas.microsoft.com/office/drawing/2014/main" id="{104F4442-ED2C-43EB-B09C-9663A9EBD6E6}"/>
              </a:ext>
            </a:extLst>
          </p:cNvPr>
          <p:cNvSpPr/>
          <p:nvPr/>
        </p:nvSpPr>
        <p:spPr>
          <a:xfrm>
            <a:off x="4181089" y="2218607"/>
            <a:ext cx="272353" cy="2116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489DB55-8A72-456C-B65B-C0AD0373FD2C}"/>
              </a:ext>
            </a:extLst>
          </p:cNvPr>
          <p:cNvSpPr txBox="1"/>
          <p:nvPr/>
        </p:nvSpPr>
        <p:spPr>
          <a:xfrm>
            <a:off x="529212" y="290879"/>
            <a:ext cx="2595694" cy="400110"/>
          </a:xfrm>
          <a:prstGeom prst="rect">
            <a:avLst/>
          </a:prstGeom>
          <a:noFill/>
        </p:spPr>
        <p:txBody>
          <a:bodyPr wrap="square" rtlCol="0">
            <a:spAutoFit/>
          </a:bodyPr>
          <a:lstStyle/>
          <a:p>
            <a:pPr algn="just"/>
            <a:r>
              <a:rPr lang="en-US" sz="2000" b="1" dirty="0"/>
              <a:t>Phantom Experiments</a:t>
            </a:r>
            <a:endParaRPr lang="en-US" sz="1600" dirty="0"/>
          </a:p>
        </p:txBody>
      </p:sp>
      <p:sp>
        <p:nvSpPr>
          <p:cNvPr id="2" name="TextBox 1">
            <a:extLst>
              <a:ext uri="{FF2B5EF4-FFF2-40B4-BE49-F238E27FC236}">
                <a16:creationId xmlns:a16="http://schemas.microsoft.com/office/drawing/2014/main" id="{52320D48-F8CE-42B0-9E74-1B21F2C7EBE7}"/>
              </a:ext>
            </a:extLst>
          </p:cNvPr>
          <p:cNvSpPr txBox="1"/>
          <p:nvPr/>
        </p:nvSpPr>
        <p:spPr>
          <a:xfrm>
            <a:off x="569480" y="3282725"/>
            <a:ext cx="2227922" cy="646331"/>
          </a:xfrm>
          <a:prstGeom prst="rect">
            <a:avLst/>
          </a:prstGeom>
          <a:noFill/>
        </p:spPr>
        <p:txBody>
          <a:bodyPr wrap="square" rtlCol="0">
            <a:spAutoFit/>
          </a:bodyPr>
          <a:lstStyle/>
          <a:p>
            <a:r>
              <a:rPr lang="en-US" dirty="0"/>
              <a:t>No motion, </a:t>
            </a:r>
          </a:p>
          <a:p>
            <a:r>
              <a:rPr lang="en-US" dirty="0"/>
              <a:t>27 acquisitions</a:t>
            </a:r>
          </a:p>
        </p:txBody>
      </p:sp>
      <p:sp>
        <p:nvSpPr>
          <p:cNvPr id="27" name="TextBox 26">
            <a:extLst>
              <a:ext uri="{FF2B5EF4-FFF2-40B4-BE49-F238E27FC236}">
                <a16:creationId xmlns:a16="http://schemas.microsoft.com/office/drawing/2014/main" id="{AED1A95A-8959-4ED0-9F3F-B7E0230F548D}"/>
              </a:ext>
            </a:extLst>
          </p:cNvPr>
          <p:cNvSpPr txBox="1"/>
          <p:nvPr/>
        </p:nvSpPr>
        <p:spPr>
          <a:xfrm>
            <a:off x="2797402" y="3190391"/>
            <a:ext cx="3060229" cy="1077218"/>
          </a:xfrm>
          <a:prstGeom prst="rect">
            <a:avLst/>
          </a:prstGeom>
          <a:noFill/>
        </p:spPr>
        <p:txBody>
          <a:bodyPr wrap="square" rtlCol="0">
            <a:spAutoFit/>
          </a:bodyPr>
          <a:lstStyle/>
          <a:p>
            <a:r>
              <a:rPr lang="en-US" sz="1600" b="1" dirty="0"/>
              <a:t>With</a:t>
            </a:r>
            <a:r>
              <a:rPr lang="en-US" sz="1600" dirty="0"/>
              <a:t> motion towards 8 main directions (N,E,W, S,NE,NW,SE,SW)</a:t>
            </a:r>
          </a:p>
          <a:p>
            <a:r>
              <a:rPr lang="en-US" sz="1600" dirty="0"/>
              <a:t>27 acquisitions total</a:t>
            </a:r>
          </a:p>
          <a:p>
            <a:endParaRPr lang="en-US" sz="1600" dirty="0"/>
          </a:p>
        </p:txBody>
      </p:sp>
      <p:sp>
        <p:nvSpPr>
          <p:cNvPr id="28" name="TextBox 27">
            <a:extLst>
              <a:ext uri="{FF2B5EF4-FFF2-40B4-BE49-F238E27FC236}">
                <a16:creationId xmlns:a16="http://schemas.microsoft.com/office/drawing/2014/main" id="{25AF1DA3-2F8C-4C2A-973E-B6D027C31DAE}"/>
              </a:ext>
            </a:extLst>
          </p:cNvPr>
          <p:cNvSpPr txBox="1"/>
          <p:nvPr/>
        </p:nvSpPr>
        <p:spPr>
          <a:xfrm>
            <a:off x="6256358" y="3276224"/>
            <a:ext cx="2520320" cy="923330"/>
          </a:xfrm>
          <a:prstGeom prst="rect">
            <a:avLst/>
          </a:prstGeom>
          <a:noFill/>
        </p:spPr>
        <p:txBody>
          <a:bodyPr wrap="square" rtlCol="0">
            <a:spAutoFit/>
          </a:bodyPr>
          <a:lstStyle/>
          <a:p>
            <a:r>
              <a:rPr lang="en-US" dirty="0"/>
              <a:t>No motion,</a:t>
            </a:r>
          </a:p>
          <a:p>
            <a:r>
              <a:rPr lang="en-US" dirty="0"/>
              <a:t>48 acquisitions</a:t>
            </a:r>
          </a:p>
          <a:p>
            <a:r>
              <a:rPr lang="en-US" dirty="0"/>
              <a:t>0.75 mm resolution</a:t>
            </a:r>
          </a:p>
        </p:txBody>
      </p:sp>
      <p:sp>
        <p:nvSpPr>
          <p:cNvPr id="29" name="TextBox 28">
            <a:extLst>
              <a:ext uri="{FF2B5EF4-FFF2-40B4-BE49-F238E27FC236}">
                <a16:creationId xmlns:a16="http://schemas.microsoft.com/office/drawing/2014/main" id="{DDD477F8-92B9-4478-BB62-1783DE1EDB88}"/>
              </a:ext>
            </a:extLst>
          </p:cNvPr>
          <p:cNvSpPr txBox="1"/>
          <p:nvPr/>
        </p:nvSpPr>
        <p:spPr>
          <a:xfrm>
            <a:off x="865972" y="896667"/>
            <a:ext cx="2099474" cy="338554"/>
          </a:xfrm>
          <a:prstGeom prst="rect">
            <a:avLst/>
          </a:prstGeom>
          <a:noFill/>
        </p:spPr>
        <p:txBody>
          <a:bodyPr wrap="square" rtlCol="0">
            <a:spAutoFit/>
          </a:bodyPr>
          <a:lstStyle/>
          <a:p>
            <a:pPr algn="just"/>
            <a:r>
              <a:rPr lang="en-US" sz="1600" b="1" dirty="0"/>
              <a:t>Ground Truth</a:t>
            </a:r>
            <a:endParaRPr lang="en-US" sz="1200" dirty="0"/>
          </a:p>
        </p:txBody>
      </p:sp>
      <p:sp>
        <p:nvSpPr>
          <p:cNvPr id="30" name="TextBox 29">
            <a:extLst>
              <a:ext uri="{FF2B5EF4-FFF2-40B4-BE49-F238E27FC236}">
                <a16:creationId xmlns:a16="http://schemas.microsoft.com/office/drawing/2014/main" id="{0A220EA4-6591-4443-BA59-C7F5CB4C32D1}"/>
              </a:ext>
            </a:extLst>
          </p:cNvPr>
          <p:cNvSpPr txBox="1"/>
          <p:nvPr/>
        </p:nvSpPr>
        <p:spPr>
          <a:xfrm>
            <a:off x="3548790" y="916998"/>
            <a:ext cx="1628902" cy="338554"/>
          </a:xfrm>
          <a:prstGeom prst="rect">
            <a:avLst/>
          </a:prstGeom>
          <a:noFill/>
        </p:spPr>
        <p:txBody>
          <a:bodyPr wrap="square" rtlCol="0">
            <a:spAutoFit/>
          </a:bodyPr>
          <a:lstStyle/>
          <a:p>
            <a:pPr algn="just"/>
            <a:r>
              <a:rPr lang="en-US" sz="1600" b="1" dirty="0"/>
              <a:t>Input Image</a:t>
            </a:r>
            <a:endParaRPr lang="en-US" sz="1200" dirty="0"/>
          </a:p>
        </p:txBody>
      </p:sp>
      <p:sp>
        <p:nvSpPr>
          <p:cNvPr id="31" name="TextBox 30">
            <a:extLst>
              <a:ext uri="{FF2B5EF4-FFF2-40B4-BE49-F238E27FC236}">
                <a16:creationId xmlns:a16="http://schemas.microsoft.com/office/drawing/2014/main" id="{C9F2529C-1F46-490C-982E-3B4CFFE491CF}"/>
              </a:ext>
            </a:extLst>
          </p:cNvPr>
          <p:cNvSpPr txBox="1"/>
          <p:nvPr/>
        </p:nvSpPr>
        <p:spPr>
          <a:xfrm>
            <a:off x="6072625" y="899265"/>
            <a:ext cx="2754923" cy="338554"/>
          </a:xfrm>
          <a:prstGeom prst="rect">
            <a:avLst/>
          </a:prstGeom>
          <a:noFill/>
        </p:spPr>
        <p:txBody>
          <a:bodyPr wrap="square" rtlCol="0">
            <a:spAutoFit/>
          </a:bodyPr>
          <a:lstStyle/>
          <a:p>
            <a:pPr algn="just"/>
            <a:r>
              <a:rPr lang="en-US" sz="1600" b="1" dirty="0"/>
              <a:t>Ultra-High Resolution Image </a:t>
            </a:r>
            <a:endParaRPr lang="en-US" sz="1200" dirty="0"/>
          </a:p>
        </p:txBody>
      </p:sp>
      <p:sp>
        <p:nvSpPr>
          <p:cNvPr id="23" name="TextBox 22">
            <a:extLst>
              <a:ext uri="{FF2B5EF4-FFF2-40B4-BE49-F238E27FC236}">
                <a16:creationId xmlns:a16="http://schemas.microsoft.com/office/drawing/2014/main" id="{DCCC239A-8EA0-479E-BA61-10904630BA38}"/>
              </a:ext>
            </a:extLst>
          </p:cNvPr>
          <p:cNvSpPr txBox="1"/>
          <p:nvPr/>
        </p:nvSpPr>
        <p:spPr>
          <a:xfrm>
            <a:off x="545257" y="3851265"/>
            <a:ext cx="4572000" cy="369332"/>
          </a:xfrm>
          <a:prstGeom prst="rect">
            <a:avLst/>
          </a:prstGeom>
          <a:noFill/>
        </p:spPr>
        <p:txBody>
          <a:bodyPr wrap="square">
            <a:spAutoFit/>
          </a:bodyPr>
          <a:lstStyle/>
          <a:p>
            <a:r>
              <a:rPr lang="en-US" dirty="0"/>
              <a:t>1</a:t>
            </a:r>
            <a:r>
              <a:rPr lang="en-US" sz="1800" dirty="0"/>
              <a:t>.25 mm resolution</a:t>
            </a:r>
            <a:endParaRPr lang="en-US" dirty="0"/>
          </a:p>
        </p:txBody>
      </p:sp>
      <p:sp>
        <p:nvSpPr>
          <p:cNvPr id="24" name="TextBox 23">
            <a:extLst>
              <a:ext uri="{FF2B5EF4-FFF2-40B4-BE49-F238E27FC236}">
                <a16:creationId xmlns:a16="http://schemas.microsoft.com/office/drawing/2014/main" id="{76367567-276C-413E-A436-1202D099D65A}"/>
              </a:ext>
            </a:extLst>
          </p:cNvPr>
          <p:cNvSpPr txBox="1"/>
          <p:nvPr/>
        </p:nvSpPr>
        <p:spPr>
          <a:xfrm>
            <a:off x="2797402" y="3936291"/>
            <a:ext cx="4572000" cy="369332"/>
          </a:xfrm>
          <a:prstGeom prst="rect">
            <a:avLst/>
          </a:prstGeom>
          <a:noFill/>
        </p:spPr>
        <p:txBody>
          <a:bodyPr wrap="square">
            <a:spAutoFit/>
          </a:bodyPr>
          <a:lstStyle/>
          <a:p>
            <a:r>
              <a:rPr lang="en-US" dirty="0"/>
              <a:t>1</a:t>
            </a:r>
            <a:r>
              <a:rPr lang="en-US" sz="1800" dirty="0"/>
              <a:t>.25 mm resolution</a:t>
            </a:r>
            <a:endParaRPr lang="en-US" dirty="0"/>
          </a:p>
        </p:txBody>
      </p:sp>
      <p:sp>
        <p:nvSpPr>
          <p:cNvPr id="26" name="TextBox 25">
            <a:extLst>
              <a:ext uri="{FF2B5EF4-FFF2-40B4-BE49-F238E27FC236}">
                <a16:creationId xmlns:a16="http://schemas.microsoft.com/office/drawing/2014/main" id="{DE850F48-AA16-4130-A897-556FAAB7172F}"/>
              </a:ext>
            </a:extLst>
          </p:cNvPr>
          <p:cNvSpPr txBox="1"/>
          <p:nvPr/>
        </p:nvSpPr>
        <p:spPr>
          <a:xfrm>
            <a:off x="2797402" y="4227832"/>
            <a:ext cx="4572000" cy="338554"/>
          </a:xfrm>
          <a:prstGeom prst="rect">
            <a:avLst/>
          </a:prstGeom>
          <a:noFill/>
        </p:spPr>
        <p:txBody>
          <a:bodyPr wrap="square">
            <a:spAutoFit/>
          </a:bodyPr>
          <a:lstStyle/>
          <a:p>
            <a:r>
              <a:rPr lang="en-US" sz="1600" dirty="0"/>
              <a:t>Motion up to 0.5 mm each direction</a:t>
            </a:r>
          </a:p>
        </p:txBody>
      </p:sp>
    </p:spTree>
    <p:extLst>
      <p:ext uri="{BB962C8B-B14F-4D97-AF65-F5344CB8AC3E}">
        <p14:creationId xmlns:p14="http://schemas.microsoft.com/office/powerpoint/2010/main" val="4230389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invertebrate, different, close&#10;&#10;Description automatically generated">
            <a:extLst>
              <a:ext uri="{FF2B5EF4-FFF2-40B4-BE49-F238E27FC236}">
                <a16:creationId xmlns:a16="http://schemas.microsoft.com/office/drawing/2014/main" id="{119F1084-1A6F-466B-8747-8E6447B0FD95}"/>
              </a:ext>
            </a:extLst>
          </p:cNvPr>
          <p:cNvPicPr>
            <a:picLocks noChangeAspect="1"/>
          </p:cNvPicPr>
          <p:nvPr/>
        </p:nvPicPr>
        <p:blipFill rotWithShape="1">
          <a:blip r:embed="rId3">
            <a:extLst>
              <a:ext uri="{28A0092B-C50C-407E-A947-70E740481C1C}">
                <a14:useLocalDpi xmlns:a14="http://schemas.microsoft.com/office/drawing/2010/main" val="0"/>
              </a:ext>
            </a:extLst>
          </a:blip>
          <a:srcRect l="26546" t="6533" r="52071" b="2119"/>
          <a:stretch/>
        </p:blipFill>
        <p:spPr>
          <a:xfrm>
            <a:off x="4419276" y="1649296"/>
            <a:ext cx="1704168" cy="1727200"/>
          </a:xfrm>
          <a:prstGeom prst="rect">
            <a:avLst/>
          </a:prstGeom>
        </p:spPr>
      </p:pic>
      <p:pic>
        <p:nvPicPr>
          <p:cNvPr id="9" name="Picture 8" descr="A picture containing indoor, invertebrate, different, close&#10;&#10;Description automatically generated">
            <a:extLst>
              <a:ext uri="{FF2B5EF4-FFF2-40B4-BE49-F238E27FC236}">
                <a16:creationId xmlns:a16="http://schemas.microsoft.com/office/drawing/2014/main" id="{CEBBE9E2-31AC-4729-A0D0-08D3E82DD733}"/>
              </a:ext>
            </a:extLst>
          </p:cNvPr>
          <p:cNvPicPr>
            <a:picLocks noChangeAspect="1"/>
          </p:cNvPicPr>
          <p:nvPr/>
        </p:nvPicPr>
        <p:blipFill rotWithShape="1">
          <a:blip r:embed="rId3">
            <a:extLst>
              <a:ext uri="{28A0092B-C50C-407E-A947-70E740481C1C}">
                <a14:useLocalDpi xmlns:a14="http://schemas.microsoft.com/office/drawing/2010/main" val="0"/>
              </a:ext>
            </a:extLst>
          </a:blip>
          <a:srcRect l="445" t="7765" r="77824"/>
          <a:stretch/>
        </p:blipFill>
        <p:spPr>
          <a:xfrm>
            <a:off x="2662363" y="1649297"/>
            <a:ext cx="1761433" cy="1773841"/>
          </a:xfrm>
          <a:prstGeom prst="rect">
            <a:avLst/>
          </a:prstGeom>
        </p:spPr>
      </p:pic>
      <p:pic>
        <p:nvPicPr>
          <p:cNvPr id="10" name="Picture 9" descr="A picture containing indoor, invertebrate, different, close&#10;&#10;Description automatically generated">
            <a:extLst>
              <a:ext uri="{FF2B5EF4-FFF2-40B4-BE49-F238E27FC236}">
                <a16:creationId xmlns:a16="http://schemas.microsoft.com/office/drawing/2014/main" id="{DE5465BC-B448-4888-B8F0-F6D2710A8684}"/>
              </a:ext>
            </a:extLst>
          </p:cNvPr>
          <p:cNvPicPr>
            <a:picLocks noChangeAspect="1"/>
          </p:cNvPicPr>
          <p:nvPr/>
        </p:nvPicPr>
        <p:blipFill rotWithShape="1">
          <a:blip r:embed="rId3">
            <a:extLst>
              <a:ext uri="{28A0092B-C50C-407E-A947-70E740481C1C}">
                <a14:useLocalDpi xmlns:a14="http://schemas.microsoft.com/office/drawing/2010/main" val="0"/>
              </a:ext>
            </a:extLst>
          </a:blip>
          <a:srcRect l="78078" t="7549"/>
          <a:stretch/>
        </p:blipFill>
        <p:spPr>
          <a:xfrm>
            <a:off x="6113524" y="1649297"/>
            <a:ext cx="1772888" cy="1773841"/>
          </a:xfrm>
          <a:prstGeom prst="rect">
            <a:avLst/>
          </a:prstGeom>
        </p:spPr>
      </p:pic>
      <p:pic>
        <p:nvPicPr>
          <p:cNvPr id="11" name="Picture 10" descr="A picture containing indoor, invertebrate, different, close&#10;&#10;Description automatically generated">
            <a:extLst>
              <a:ext uri="{FF2B5EF4-FFF2-40B4-BE49-F238E27FC236}">
                <a16:creationId xmlns:a16="http://schemas.microsoft.com/office/drawing/2014/main" id="{2D5ADED9-3475-4B5B-9D62-C1C483CDAB1F}"/>
              </a:ext>
            </a:extLst>
          </p:cNvPr>
          <p:cNvPicPr>
            <a:picLocks noChangeAspect="1"/>
          </p:cNvPicPr>
          <p:nvPr/>
        </p:nvPicPr>
        <p:blipFill rotWithShape="1">
          <a:blip r:embed="rId3">
            <a:extLst>
              <a:ext uri="{28A0092B-C50C-407E-A947-70E740481C1C}">
                <a14:useLocalDpi xmlns:a14="http://schemas.microsoft.com/office/drawing/2010/main" val="0"/>
              </a:ext>
            </a:extLst>
          </a:blip>
          <a:srcRect l="52233" t="7726" r="26043" b="27"/>
          <a:stretch/>
        </p:blipFill>
        <p:spPr>
          <a:xfrm>
            <a:off x="914662" y="1649297"/>
            <a:ext cx="1760717" cy="1773841"/>
          </a:xfrm>
          <a:prstGeom prst="rect">
            <a:avLst/>
          </a:prstGeom>
        </p:spPr>
      </p:pic>
      <p:sp>
        <p:nvSpPr>
          <p:cNvPr id="14" name="TextBox 13">
            <a:extLst>
              <a:ext uri="{FF2B5EF4-FFF2-40B4-BE49-F238E27FC236}">
                <a16:creationId xmlns:a16="http://schemas.microsoft.com/office/drawing/2014/main" id="{28C597BE-3AB5-4D4E-9A52-0B779733AA78}"/>
              </a:ext>
            </a:extLst>
          </p:cNvPr>
          <p:cNvSpPr txBox="1"/>
          <p:nvPr/>
        </p:nvSpPr>
        <p:spPr>
          <a:xfrm>
            <a:off x="1196292" y="1268606"/>
            <a:ext cx="2595694" cy="338554"/>
          </a:xfrm>
          <a:prstGeom prst="rect">
            <a:avLst/>
          </a:prstGeom>
          <a:noFill/>
        </p:spPr>
        <p:txBody>
          <a:bodyPr wrap="square" rtlCol="0">
            <a:spAutoFit/>
          </a:bodyPr>
          <a:lstStyle/>
          <a:p>
            <a:pPr algn="just"/>
            <a:r>
              <a:rPr lang="en-US" sz="1600" b="1" dirty="0"/>
              <a:t>No-motion</a:t>
            </a:r>
            <a:endParaRPr lang="en-US" sz="1200" dirty="0"/>
          </a:p>
        </p:txBody>
      </p:sp>
      <p:sp>
        <p:nvSpPr>
          <p:cNvPr id="15" name="TextBox 14">
            <a:extLst>
              <a:ext uri="{FF2B5EF4-FFF2-40B4-BE49-F238E27FC236}">
                <a16:creationId xmlns:a16="http://schemas.microsoft.com/office/drawing/2014/main" id="{2DD36AA0-B019-4052-A1C5-2894A8B59B08}"/>
              </a:ext>
            </a:extLst>
          </p:cNvPr>
          <p:cNvSpPr txBox="1"/>
          <p:nvPr/>
        </p:nvSpPr>
        <p:spPr>
          <a:xfrm>
            <a:off x="3177262" y="1307245"/>
            <a:ext cx="2595694" cy="338554"/>
          </a:xfrm>
          <a:prstGeom prst="rect">
            <a:avLst/>
          </a:prstGeom>
          <a:noFill/>
        </p:spPr>
        <p:txBody>
          <a:bodyPr wrap="square" rtlCol="0">
            <a:spAutoFit/>
          </a:bodyPr>
          <a:lstStyle/>
          <a:p>
            <a:pPr algn="just"/>
            <a:r>
              <a:rPr lang="en-US" sz="1600" b="1" dirty="0"/>
              <a:t>input</a:t>
            </a:r>
            <a:endParaRPr lang="en-US" sz="1200" dirty="0"/>
          </a:p>
        </p:txBody>
      </p:sp>
      <p:sp>
        <p:nvSpPr>
          <p:cNvPr id="18" name="TextBox 17">
            <a:extLst>
              <a:ext uri="{FF2B5EF4-FFF2-40B4-BE49-F238E27FC236}">
                <a16:creationId xmlns:a16="http://schemas.microsoft.com/office/drawing/2014/main" id="{4A476CE0-2536-42CE-A3D4-7174AE25EAAB}"/>
              </a:ext>
            </a:extLst>
          </p:cNvPr>
          <p:cNvSpPr txBox="1"/>
          <p:nvPr/>
        </p:nvSpPr>
        <p:spPr>
          <a:xfrm>
            <a:off x="4976992" y="1319250"/>
            <a:ext cx="2595694" cy="338554"/>
          </a:xfrm>
          <a:prstGeom prst="rect">
            <a:avLst/>
          </a:prstGeom>
          <a:noFill/>
        </p:spPr>
        <p:txBody>
          <a:bodyPr wrap="square" rtlCol="0">
            <a:spAutoFit/>
          </a:bodyPr>
          <a:lstStyle/>
          <a:p>
            <a:pPr algn="just"/>
            <a:r>
              <a:rPr lang="en-US" sz="1600" b="1" dirty="0"/>
              <a:t>SR</a:t>
            </a:r>
            <a:endParaRPr lang="en-US" sz="1200" dirty="0"/>
          </a:p>
        </p:txBody>
      </p:sp>
      <p:sp>
        <p:nvSpPr>
          <p:cNvPr id="5" name="Rectangle 4">
            <a:extLst>
              <a:ext uri="{FF2B5EF4-FFF2-40B4-BE49-F238E27FC236}">
                <a16:creationId xmlns:a16="http://schemas.microsoft.com/office/drawing/2014/main" id="{0FCC5F02-4D1A-46E1-B983-7BA8B85412C0}"/>
              </a:ext>
            </a:extLst>
          </p:cNvPr>
          <p:cNvSpPr/>
          <p:nvPr/>
        </p:nvSpPr>
        <p:spPr>
          <a:xfrm>
            <a:off x="6407426" y="3464620"/>
            <a:ext cx="322525" cy="128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8C9A2E8-EF48-4309-8513-D4ADAB17FCF6}"/>
              </a:ext>
            </a:extLst>
          </p:cNvPr>
          <p:cNvSpPr txBox="1"/>
          <p:nvPr/>
        </p:nvSpPr>
        <p:spPr>
          <a:xfrm>
            <a:off x="6113524" y="1319250"/>
            <a:ext cx="2595694" cy="338554"/>
          </a:xfrm>
          <a:prstGeom prst="rect">
            <a:avLst/>
          </a:prstGeom>
          <a:noFill/>
        </p:spPr>
        <p:txBody>
          <a:bodyPr wrap="square" rtlCol="0">
            <a:spAutoFit/>
          </a:bodyPr>
          <a:lstStyle/>
          <a:p>
            <a:pPr algn="just"/>
            <a:r>
              <a:rPr lang="en-US" sz="1600" b="1" dirty="0"/>
              <a:t>Ultra-High-Res image</a:t>
            </a:r>
            <a:endParaRPr lang="en-US" sz="1200" dirty="0"/>
          </a:p>
        </p:txBody>
      </p:sp>
    </p:spTree>
    <p:extLst>
      <p:ext uri="{BB962C8B-B14F-4D97-AF65-F5344CB8AC3E}">
        <p14:creationId xmlns:p14="http://schemas.microsoft.com/office/powerpoint/2010/main" val="302201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7067C9-AB63-49EA-A950-884DCC71CD3B}"/>
              </a:ext>
            </a:extLst>
          </p:cNvPr>
          <p:cNvSpPr txBox="1"/>
          <p:nvPr/>
        </p:nvSpPr>
        <p:spPr>
          <a:xfrm>
            <a:off x="202663" y="258152"/>
            <a:ext cx="9021337" cy="400110"/>
          </a:xfrm>
          <a:prstGeom prst="rect">
            <a:avLst/>
          </a:prstGeom>
          <a:noFill/>
        </p:spPr>
        <p:txBody>
          <a:bodyPr wrap="square" rtlCol="0">
            <a:spAutoFit/>
          </a:bodyPr>
          <a:lstStyle/>
          <a:p>
            <a:pPr algn="just"/>
            <a:r>
              <a:rPr lang="en-US" sz="2000" b="1" dirty="0"/>
              <a:t>Experimental Results on Prostate DWI:</a:t>
            </a:r>
            <a:endParaRPr lang="en-US" sz="1600" dirty="0"/>
          </a:p>
        </p:txBody>
      </p:sp>
      <p:pic>
        <p:nvPicPr>
          <p:cNvPr id="3" name="Picture 2" descr="A screenshot of a video game&#10;&#10;Description automatically generated with medium confidence">
            <a:extLst>
              <a:ext uri="{FF2B5EF4-FFF2-40B4-BE49-F238E27FC236}">
                <a16:creationId xmlns:a16="http://schemas.microsoft.com/office/drawing/2014/main" id="{6170E598-F079-482F-9C29-F249FB3FCC6B}"/>
              </a:ext>
            </a:extLst>
          </p:cNvPr>
          <p:cNvPicPr>
            <a:picLocks noChangeAspect="1"/>
          </p:cNvPicPr>
          <p:nvPr/>
        </p:nvPicPr>
        <p:blipFill rotWithShape="1">
          <a:blip r:embed="rId3">
            <a:extLst>
              <a:ext uri="{28A0092B-C50C-407E-A947-70E740481C1C}">
                <a14:useLocalDpi xmlns:a14="http://schemas.microsoft.com/office/drawing/2010/main" val="0"/>
              </a:ext>
            </a:extLst>
          </a:blip>
          <a:srcRect b="22935"/>
          <a:stretch/>
        </p:blipFill>
        <p:spPr>
          <a:xfrm>
            <a:off x="218143" y="1387511"/>
            <a:ext cx="8552007" cy="2060702"/>
          </a:xfrm>
          <a:prstGeom prst="rect">
            <a:avLst/>
          </a:prstGeom>
        </p:spPr>
      </p:pic>
      <p:sp>
        <p:nvSpPr>
          <p:cNvPr id="7" name="TextBox 6">
            <a:extLst>
              <a:ext uri="{FF2B5EF4-FFF2-40B4-BE49-F238E27FC236}">
                <a16:creationId xmlns:a16="http://schemas.microsoft.com/office/drawing/2014/main" id="{76C47A7A-1B98-4334-A545-443CBD06FA79}"/>
              </a:ext>
            </a:extLst>
          </p:cNvPr>
          <p:cNvSpPr txBox="1"/>
          <p:nvPr/>
        </p:nvSpPr>
        <p:spPr>
          <a:xfrm>
            <a:off x="782500" y="3544667"/>
            <a:ext cx="1700853" cy="369332"/>
          </a:xfrm>
          <a:prstGeom prst="rect">
            <a:avLst/>
          </a:prstGeom>
          <a:noFill/>
        </p:spPr>
        <p:txBody>
          <a:bodyPr wrap="square" rtlCol="0">
            <a:spAutoFit/>
          </a:bodyPr>
          <a:lstStyle/>
          <a:p>
            <a:r>
              <a:rPr lang="en-US" dirty="0"/>
              <a:t>LR (input)</a:t>
            </a:r>
          </a:p>
        </p:txBody>
      </p:sp>
      <p:sp>
        <p:nvSpPr>
          <p:cNvPr id="10" name="TextBox 9">
            <a:extLst>
              <a:ext uri="{FF2B5EF4-FFF2-40B4-BE49-F238E27FC236}">
                <a16:creationId xmlns:a16="http://schemas.microsoft.com/office/drawing/2014/main" id="{1692EBB8-A3A9-4A21-A644-1A52CC3185EC}"/>
              </a:ext>
            </a:extLst>
          </p:cNvPr>
          <p:cNvSpPr txBox="1"/>
          <p:nvPr/>
        </p:nvSpPr>
        <p:spPr>
          <a:xfrm>
            <a:off x="3239360" y="3544667"/>
            <a:ext cx="1254786" cy="369332"/>
          </a:xfrm>
          <a:prstGeom prst="rect">
            <a:avLst/>
          </a:prstGeom>
          <a:noFill/>
        </p:spPr>
        <p:txBody>
          <a:bodyPr wrap="square" rtlCol="0">
            <a:spAutoFit/>
          </a:bodyPr>
          <a:lstStyle/>
          <a:p>
            <a:r>
              <a:rPr lang="en-US" dirty="0"/>
              <a:t>bicubic</a:t>
            </a:r>
          </a:p>
        </p:txBody>
      </p:sp>
      <p:sp>
        <p:nvSpPr>
          <p:cNvPr id="11" name="TextBox 10">
            <a:extLst>
              <a:ext uri="{FF2B5EF4-FFF2-40B4-BE49-F238E27FC236}">
                <a16:creationId xmlns:a16="http://schemas.microsoft.com/office/drawing/2014/main" id="{BB8C15CD-31C0-4A1A-8DE2-8058D17F2D61}"/>
              </a:ext>
            </a:extLst>
          </p:cNvPr>
          <p:cNvSpPr txBox="1"/>
          <p:nvPr/>
        </p:nvSpPr>
        <p:spPr>
          <a:xfrm>
            <a:off x="5533480" y="3583190"/>
            <a:ext cx="422388" cy="369332"/>
          </a:xfrm>
          <a:prstGeom prst="rect">
            <a:avLst/>
          </a:prstGeom>
          <a:noFill/>
        </p:spPr>
        <p:txBody>
          <a:bodyPr wrap="square" rtlCol="0">
            <a:spAutoFit/>
          </a:bodyPr>
          <a:lstStyle/>
          <a:p>
            <a:r>
              <a:rPr lang="en-US" dirty="0"/>
              <a:t>SR</a:t>
            </a:r>
          </a:p>
        </p:txBody>
      </p:sp>
      <p:sp>
        <p:nvSpPr>
          <p:cNvPr id="12" name="TextBox 11">
            <a:extLst>
              <a:ext uri="{FF2B5EF4-FFF2-40B4-BE49-F238E27FC236}">
                <a16:creationId xmlns:a16="http://schemas.microsoft.com/office/drawing/2014/main" id="{887BA217-D4ED-413C-94D1-FBAC909ACB82}"/>
              </a:ext>
            </a:extLst>
          </p:cNvPr>
          <p:cNvSpPr txBox="1"/>
          <p:nvPr/>
        </p:nvSpPr>
        <p:spPr>
          <a:xfrm>
            <a:off x="7467881" y="3583190"/>
            <a:ext cx="546165" cy="369332"/>
          </a:xfrm>
          <a:prstGeom prst="rect">
            <a:avLst/>
          </a:prstGeom>
          <a:noFill/>
        </p:spPr>
        <p:txBody>
          <a:bodyPr wrap="square" rtlCol="0">
            <a:spAutoFit/>
          </a:bodyPr>
          <a:lstStyle/>
          <a:p>
            <a:r>
              <a:rPr lang="en-US" dirty="0"/>
              <a:t>HR</a:t>
            </a:r>
          </a:p>
        </p:txBody>
      </p:sp>
    </p:spTree>
    <p:extLst>
      <p:ext uri="{BB962C8B-B14F-4D97-AF65-F5344CB8AC3E}">
        <p14:creationId xmlns:p14="http://schemas.microsoft.com/office/powerpoint/2010/main" val="168978441"/>
      </p:ext>
    </p:extLst>
  </p:cSld>
  <p:clrMapOvr>
    <a:masterClrMapping/>
  </p:clrMapOvr>
  <mc:AlternateContent xmlns:mc="http://schemas.openxmlformats.org/markup-compatibility/2006" xmlns:p14="http://schemas.microsoft.com/office/powerpoint/2010/main">
    <mc:Choice Requires="p14">
      <p:transition spd="slow" p14:dur="2000" advTm="82032"/>
    </mc:Choice>
    <mc:Fallback xmlns="">
      <p:transition spd="slow" advTm="82032"/>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A8E162635BA74B84AE6721C64ACDF7" ma:contentTypeVersion="4" ma:contentTypeDescription="Create a new document." ma:contentTypeScope="" ma:versionID="a788b6828b82e86d136608e1f71a7d6c">
  <xsd:schema xmlns:xsd="http://www.w3.org/2001/XMLSchema" xmlns:xs="http://www.w3.org/2001/XMLSchema" xmlns:p="http://schemas.microsoft.com/office/2006/metadata/properties" xmlns:ns3="44ece92b-1cf3-4e23-b004-cfecd33692ca" targetNamespace="http://schemas.microsoft.com/office/2006/metadata/properties" ma:root="true" ma:fieldsID="0cc77d441a70a209bb16ccb0854e5506" ns3:_="">
    <xsd:import namespace="44ece92b-1cf3-4e23-b004-cfecd33692c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ce92b-1cf3-4e23-b004-cfecd3369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856AE5-D9C0-4907-BC07-884A381A8C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ece92b-1cf3-4e23-b004-cfecd3369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DE4AB2-F722-49B4-828F-88DE919BBACB}">
  <ds:schemaRefs>
    <ds:schemaRef ds:uri="http://schemas.microsoft.com/sharepoint/v3/contenttype/forms"/>
  </ds:schemaRefs>
</ds:datastoreItem>
</file>

<file path=customXml/itemProps3.xml><?xml version="1.0" encoding="utf-8"?>
<ds:datastoreItem xmlns:ds="http://schemas.openxmlformats.org/officeDocument/2006/customXml" ds:itemID="{0B0731FD-60FD-4371-91F6-8BC492408EBF}">
  <ds:schemaRefs>
    <ds:schemaRef ds:uri="http://purl.org/dc/elements/1.1/"/>
    <ds:schemaRef ds:uri="http://www.w3.org/XML/1998/namespace"/>
    <ds:schemaRef ds:uri="http://schemas.microsoft.com/office/2006/documentManagement/types"/>
    <ds:schemaRef ds:uri="44ece92b-1cf3-4e23-b004-cfecd33692ca"/>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15364</TotalTime>
  <Words>1447</Words>
  <Application>Microsoft Office PowerPoint</Application>
  <PresentationFormat>On-screen Show (16:9)</PresentationFormat>
  <Paragraphs>94</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Arial</vt:lpstr>
      <vt:lpstr>NimbusRomNo9L-Regu</vt:lpstr>
      <vt:lpstr>CMR10</vt:lpstr>
      <vt:lpstr>Times New Roman</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Milica Medved</dc:creator>
  <cp:lastModifiedBy>Batuhan Gundogdu</cp:lastModifiedBy>
  <cp:revision>182</cp:revision>
  <dcterms:created xsi:type="dcterms:W3CDTF">2019-04-18T18:03:51Z</dcterms:created>
  <dcterms:modified xsi:type="dcterms:W3CDTF">2022-12-02T01:43:59Z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0x01010084A8E162635BA74B84AE6721C64ACDF7</vt:lpwstr>
  </property>
</Properties>
</file>